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4" r:id="rId1"/>
  </p:sldMasterIdLst>
  <p:notesMasterIdLst>
    <p:notesMasterId r:id="rId66"/>
  </p:notesMasterIdLst>
  <p:sldIdLst>
    <p:sldId id="954" r:id="rId2"/>
    <p:sldId id="956" r:id="rId3"/>
    <p:sldId id="259" r:id="rId4"/>
    <p:sldId id="957" r:id="rId5"/>
    <p:sldId id="928" r:id="rId6"/>
    <p:sldId id="929" r:id="rId7"/>
    <p:sldId id="937" r:id="rId8"/>
    <p:sldId id="938" r:id="rId9"/>
    <p:sldId id="266" r:id="rId10"/>
    <p:sldId id="267" r:id="rId11"/>
    <p:sldId id="268" r:id="rId12"/>
    <p:sldId id="269" r:id="rId13"/>
    <p:sldId id="519" r:id="rId14"/>
    <p:sldId id="273" r:id="rId15"/>
    <p:sldId id="274" r:id="rId16"/>
    <p:sldId id="275" r:id="rId17"/>
    <p:sldId id="276" r:id="rId18"/>
    <p:sldId id="277" r:id="rId19"/>
    <p:sldId id="278" r:id="rId20"/>
    <p:sldId id="981" r:id="rId21"/>
    <p:sldId id="951" r:id="rId22"/>
    <p:sldId id="281" r:id="rId23"/>
    <p:sldId id="952" r:id="rId24"/>
    <p:sldId id="283" r:id="rId25"/>
    <p:sldId id="528" r:id="rId26"/>
    <p:sldId id="939" r:id="rId27"/>
    <p:sldId id="940" r:id="rId28"/>
    <p:sldId id="287" r:id="rId29"/>
    <p:sldId id="288" r:id="rId30"/>
    <p:sldId id="289" r:id="rId31"/>
    <p:sldId id="290" r:id="rId32"/>
    <p:sldId id="291" r:id="rId33"/>
    <p:sldId id="739" r:id="rId34"/>
    <p:sldId id="295" r:id="rId35"/>
    <p:sldId id="296" r:id="rId36"/>
    <p:sldId id="297" r:id="rId37"/>
    <p:sldId id="298" r:id="rId38"/>
    <p:sldId id="920" r:id="rId39"/>
    <p:sldId id="299" r:id="rId40"/>
    <p:sldId id="301" r:id="rId41"/>
    <p:sldId id="921" r:id="rId42"/>
    <p:sldId id="303" r:id="rId43"/>
    <p:sldId id="306" r:id="rId44"/>
    <p:sldId id="918" r:id="rId45"/>
    <p:sldId id="919" r:id="rId46"/>
    <p:sldId id="922" r:id="rId47"/>
    <p:sldId id="923" r:id="rId48"/>
    <p:sldId id="924" r:id="rId49"/>
    <p:sldId id="925" r:id="rId50"/>
    <p:sldId id="926" r:id="rId51"/>
    <p:sldId id="986" r:id="rId52"/>
    <p:sldId id="987" r:id="rId53"/>
    <p:sldId id="988" r:id="rId54"/>
    <p:sldId id="993" r:id="rId55"/>
    <p:sldId id="990" r:id="rId56"/>
    <p:sldId id="991" r:id="rId57"/>
    <p:sldId id="995" r:id="rId58"/>
    <p:sldId id="322" r:id="rId59"/>
    <p:sldId id="323" r:id="rId60"/>
    <p:sldId id="324" r:id="rId61"/>
    <p:sldId id="947" r:id="rId62"/>
    <p:sldId id="948" r:id="rId63"/>
    <p:sldId id="949" r:id="rId64"/>
    <p:sldId id="955" r:id="rId65"/>
  </p:sldIdLst>
  <p:sldSz cx="12192000" cy="6858000"/>
  <p:notesSz cx="6858000" cy="9144000"/>
  <p:embeddedFontLst>
    <p:embeddedFont>
      <p:font typeface="Cambria" panose="02040503050406030204" pitchFamily="18" charset="0"/>
      <p:regular r:id="rId67"/>
      <p:bold r:id="rId68"/>
      <p:italic r:id="rId69"/>
      <p:boldItalic r:id="rId70"/>
    </p:embeddedFont>
    <p:embeddedFont>
      <p:font typeface="Lora" pitchFamily="2" charset="77"/>
      <p:regular r:id="rId71"/>
      <p:bold r:id="rId72"/>
      <p:italic r:id="rId73"/>
      <p:boldItalic r:id="rId74"/>
    </p:embeddedFont>
    <p:embeddedFont>
      <p:font typeface="Muli" pitchFamily="2" charset="77"/>
      <p:regular r:id="rId75"/>
      <p:bold r:id="rId76"/>
      <p:italic r:id="rId77"/>
      <p:boldItalic r:id="rId78"/>
    </p:embeddedFont>
    <p:embeddedFont>
      <p:font typeface="Mulish" pitchFamily="2" charset="77"/>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gSvNjA2Gp9cFxARdr/LouL/cW+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E3836-F38D-BF46-8514-2A9124B26F4A}" v="4" dt="2026-08-07T13:51:52.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23"/>
    <p:restoredTop sz="65137"/>
  </p:normalViewPr>
  <p:slideViewPr>
    <p:cSldViewPr snapToGrid="0">
      <p:cViewPr varScale="1">
        <p:scale>
          <a:sx n="76" d="100"/>
          <a:sy n="76" d="100"/>
        </p:scale>
        <p:origin x="32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 Target="slides/slide4.xml"/><Relationship Id="rId90"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font" Target="fonts/font15.fntdata"/><Relationship Id="rId86"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notesMaster" Target="notesMasters/notesMaster1.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Muli" pitchFamily="2" charset="77"/>
                <a:ea typeface="Muli" pitchFamily="2" charset="77"/>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Muli" pitchFamily="2" charset="77"/>
                <a:ea typeface="Muli" pitchFamily="2" charset="77"/>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Muli" pitchFamily="2" charset="77"/>
                <a:ea typeface="Muli" pitchFamily="2" charset="77"/>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b="0" i="0">
                <a:latin typeface="Muli" pitchFamily="2" charset="77"/>
              </a:defRPr>
            </a:lvl1pPr>
          </a:lstStyle>
          <a:p>
            <a:pPr algn="r"/>
            <a:fld id="{00000000-1234-1234-1234-123412341234}" type="slidenum">
              <a:rPr lang="en-US" sz="1200" smtClean="0">
                <a:solidFill>
                  <a:schemeClr val="dk1"/>
                </a:solidFill>
              </a:rPr>
              <a:pPr algn="r"/>
              <a:t>‹#›</a:t>
            </a:fld>
            <a:endParaRPr lang="en-US" sz="1200" dirty="0">
              <a:solidFill>
                <a:schemeClr val="dk1"/>
              </a:solidFill>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uli" pitchFamily="2" charset="77"/>
        <a:ea typeface="Muli" pitchFamily="2" charset="77"/>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Muli" pitchFamily="2" charset="77"/>
            </a:endParaRPr>
          </a:p>
          <a:p>
            <a:pPr marL="0" lvl="0" indent="0" algn="l" rtl="0">
              <a:spcBef>
                <a:spcPts val="0"/>
              </a:spcBef>
              <a:spcAft>
                <a:spcPts val="0"/>
              </a:spcAft>
              <a:buNone/>
            </a:pPr>
            <a:r>
              <a:rPr lang="en-US" sz="1200" dirty="0">
                <a:solidFill>
                  <a:srgbClr val="000000"/>
                </a:solidFill>
                <a:latin typeface="Muli" pitchFamily="2" charset="77"/>
                <a:ea typeface="Muli"/>
                <a:cs typeface="Muli"/>
                <a:sym typeface="Muli"/>
              </a:rPr>
              <a:t>Good Afternoon. If you haven't taken a picture of this QR Code this is what will give you access to a number of free resources including this slide deck I will be presenting today so you don't have to write everything down if you're a note taker. </a:t>
            </a:r>
            <a:endParaRPr lang="en-US" dirty="0">
              <a:latin typeface="Muli" pitchFamily="2" charset="77"/>
            </a:endParaRPr>
          </a:p>
          <a:p>
            <a:pPr marL="457200" lvl="0" indent="-304800" algn="l" rtl="0">
              <a:spcBef>
                <a:spcPts val="0"/>
              </a:spcBef>
              <a:spcAft>
                <a:spcPts val="0"/>
              </a:spcAft>
              <a:buClr>
                <a:srgbClr val="000000"/>
              </a:buClr>
              <a:buSzPts val="1200"/>
              <a:buFont typeface="Arial"/>
              <a:buChar char="-"/>
            </a:pPr>
            <a:r>
              <a:rPr lang="en-US" sz="1200" dirty="0">
                <a:solidFill>
                  <a:srgbClr val="000000"/>
                </a:solidFill>
                <a:latin typeface="Muli" pitchFamily="2" charset="77"/>
                <a:ea typeface="Muli"/>
                <a:cs typeface="Muli"/>
                <a:sym typeface="Muli"/>
              </a:rPr>
              <a:t>When I went into the ministry 33 years ago I promise you I had no aspiration to become the porn guy. And my wife had no aspirations to be married to the porn guy but it was birthed out of necessity...</a:t>
            </a:r>
          </a:p>
          <a:p>
            <a:pPr marL="457200" lvl="0" indent="-304800" algn="l" rtl="0">
              <a:spcBef>
                <a:spcPts val="0"/>
              </a:spcBef>
              <a:spcAft>
                <a:spcPts val="0"/>
              </a:spcAft>
              <a:buClr>
                <a:srgbClr val="000000"/>
              </a:buClr>
              <a:buSzPts val="1200"/>
              <a:buFont typeface="Arial"/>
              <a:buChar char="-"/>
            </a:pPr>
            <a:endParaRPr lang="en-US" sz="1200" dirty="0">
              <a:solidFill>
                <a:srgbClr val="000000"/>
              </a:solidFill>
              <a:latin typeface="Muli" pitchFamily="2" charset="77"/>
              <a:cs typeface="Muli"/>
              <a:sym typeface="Muli"/>
            </a:endParaRPr>
          </a:p>
          <a:p>
            <a:pPr marL="457200" lvl="0" indent="-304800" algn="l" rtl="0">
              <a:spcBef>
                <a:spcPts val="0"/>
              </a:spcBef>
              <a:spcAft>
                <a:spcPts val="0"/>
              </a:spcAft>
              <a:buClr>
                <a:srgbClr val="000000"/>
              </a:buClr>
              <a:buSzPts val="1200"/>
              <a:buFont typeface="Arial"/>
              <a:buChar char="-"/>
            </a:pPr>
            <a:endParaRPr lang="en-US" sz="1200" dirty="0">
              <a:solidFill>
                <a:srgbClr val="000000"/>
              </a:solidFill>
              <a:latin typeface="Muli" pitchFamily="2" charset="77"/>
              <a:cs typeface="Muli"/>
              <a:sym typeface="Muli"/>
            </a:endParaRPr>
          </a:p>
          <a:p>
            <a:pPr marL="0" lvl="0" indent="0" algn="l" rtl="0">
              <a:spcBef>
                <a:spcPts val="0"/>
              </a:spcBef>
              <a:spcAft>
                <a:spcPts val="0"/>
              </a:spcAft>
              <a:buNone/>
            </a:pPr>
            <a:r>
              <a:rPr lang="en-US" sz="1200" dirty="0">
                <a:solidFill>
                  <a:srgbClr val="000000"/>
                </a:solidFill>
                <a:latin typeface="Muli" pitchFamily="2" charset="77"/>
                <a:ea typeface="Muli"/>
                <a:cs typeface="Muli"/>
                <a:sym typeface="Muli"/>
              </a:rPr>
              <a:t>…Through this process, </a:t>
            </a:r>
            <a:r>
              <a:rPr lang="en-US" sz="1200" u="sng" dirty="0">
                <a:solidFill>
                  <a:srgbClr val="000000"/>
                </a:solidFill>
                <a:latin typeface="Muli" pitchFamily="2" charset="77"/>
                <a:ea typeface="Muli"/>
                <a:cs typeface="Muli"/>
                <a:sym typeface="Muli"/>
              </a:rPr>
              <a:t>we identified the key principles</a:t>
            </a:r>
            <a:r>
              <a:rPr lang="en-US" sz="1200" dirty="0">
                <a:solidFill>
                  <a:srgbClr val="000000"/>
                </a:solidFill>
                <a:latin typeface="Muli" pitchFamily="2" charset="77"/>
                <a:ea typeface="Muli"/>
                <a:cs typeface="Muli"/>
                <a:sym typeface="Muli"/>
              </a:rPr>
              <a:t> that were biblical based, scientifically informed, gospel centered and effective. And we started using these with our students and staff and saw that not only were they finding freedom but deep discipleship took place.</a:t>
            </a:r>
            <a:r>
              <a:rPr lang="en-US" dirty="0">
                <a:latin typeface="Muli" pitchFamily="2" charset="77"/>
              </a:rPr>
              <a:t> </a:t>
            </a:r>
            <a:endParaRPr lang="en-US" sz="1200" dirty="0">
              <a:solidFill>
                <a:srgbClr val="000000"/>
              </a:solidFill>
              <a:latin typeface="Muli" pitchFamily="2" charset="77"/>
              <a:ea typeface="Muli"/>
              <a:cs typeface="Muli"/>
              <a:sym typeface="Muli"/>
            </a:endParaRPr>
          </a:p>
          <a:p>
            <a:pPr marL="0" marR="0" lvl="0" indent="0" algn="l" rtl="0">
              <a:lnSpc>
                <a:spcPct val="100000"/>
              </a:lnSpc>
              <a:spcBef>
                <a:spcPts val="0"/>
              </a:spcBef>
              <a:spcAft>
                <a:spcPts val="0"/>
              </a:spcAft>
              <a:buClr>
                <a:srgbClr val="000000"/>
              </a:buClr>
              <a:buSzPts val="1200"/>
              <a:buFont typeface="Arial"/>
              <a:buNone/>
            </a:pPr>
            <a:r>
              <a:rPr lang="en-US" sz="1200" dirty="0">
                <a:solidFill>
                  <a:srgbClr val="000000"/>
                </a:solidFill>
                <a:latin typeface="Muli" pitchFamily="2" charset="77"/>
                <a:ea typeface="Muli"/>
                <a:cs typeface="Muli"/>
                <a:sym typeface="Muli"/>
              </a:rPr>
              <a:t>I felt compelled in 2015 to put these principles in a more user-friendly format as a discipleship resource (I went through the training of a CSAT)and we launched the FF in 2017 we added the app in 2018 with many iterations since then. More about this </a:t>
            </a:r>
            <a:r>
              <a:rPr lang="en-US" sz="1200" dirty="0" err="1">
                <a:solidFill>
                  <a:srgbClr val="000000"/>
                </a:solidFill>
                <a:latin typeface="Muli" pitchFamily="2" charset="77"/>
                <a:ea typeface="Muli"/>
                <a:cs typeface="Muli"/>
                <a:sym typeface="Muli"/>
              </a:rPr>
              <a:t>D’ship</a:t>
            </a:r>
            <a:r>
              <a:rPr lang="en-US" sz="1200" dirty="0">
                <a:solidFill>
                  <a:srgbClr val="000000"/>
                </a:solidFill>
                <a:latin typeface="Muli" pitchFamily="2" charset="77"/>
                <a:ea typeface="Muli"/>
                <a:cs typeface="Muli"/>
                <a:sym typeface="Muli"/>
              </a:rPr>
              <a:t> tool later. The writer of Hebrews commands…</a:t>
            </a:r>
            <a:endParaRPr lang="en-US" sz="1200" dirty="0">
              <a:latin typeface="Muli" pitchFamily="2" charset="77"/>
              <a:ea typeface="Muli"/>
              <a:cs typeface="Muli"/>
              <a:sym typeface="Muli"/>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E08779A0-99E7-5644-B68A-E17D2E19B9CB}" type="slidenum">
              <a:rPr lang="en-US" smtClean="0"/>
              <a:t>1</a:t>
            </a:fld>
            <a:endParaRPr lang="en-US" dirty="0"/>
          </a:p>
        </p:txBody>
      </p:sp>
    </p:spTree>
    <p:extLst>
      <p:ext uri="{BB962C8B-B14F-4D97-AF65-F5344CB8AC3E}">
        <p14:creationId xmlns:p14="http://schemas.microsoft.com/office/powerpoint/2010/main" val="3026610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When God wanted to describe how fleshly lust, like porn, impacts a person, He used warfare imagery and He says it wages war against the deepest part of who we are. There has been some amazing research done illustrating this out of the University of Oklahoma. There was a six year study of 3000 people looking at the impact of pornography use and it shows that pornography is waging war on multiple fronts. The first is…</a:t>
            </a:r>
            <a:endParaRPr dirty="0">
              <a:latin typeface="Muli" pitchFamily="2" charset="77"/>
            </a:endParaRPr>
          </a:p>
        </p:txBody>
      </p:sp>
      <p:sp>
        <p:nvSpPr>
          <p:cNvPr id="168" name="Google Shape;16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Think about it, if you wanted Christians to be less committed to praying, reading their Bible and going to church and you wanted them to doubt more, just get them to watch porn. </a:t>
            </a:r>
            <a:endParaRPr dirty="0">
              <a:latin typeface="Muli" pitchFamily="2" charset="77"/>
            </a:endParaRPr>
          </a:p>
          <a:p>
            <a:pPr marL="0" lvl="0" indent="0" algn="l" rtl="0">
              <a:spcBef>
                <a:spcPts val="0"/>
              </a:spcBef>
              <a:spcAft>
                <a:spcPts val="0"/>
              </a:spcAft>
              <a:buNone/>
            </a:pPr>
            <a:r>
              <a:rPr lang="en-US" dirty="0">
                <a:latin typeface="Muli" pitchFamily="2" charset="77"/>
              </a:rPr>
              <a:t>-Listen to doubts of this missionary who had to come home from the mission field because of his struggle with porn. </a:t>
            </a:r>
            <a:endParaRPr dirty="0">
              <a:latin typeface="Muli" pitchFamily="2" charset="77"/>
            </a:endParaRPr>
          </a:p>
        </p:txBody>
      </p:sp>
      <p:sp>
        <p:nvSpPr>
          <p:cNvPr id="175" name="Google Shape;17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Dr. Perry’s study found that porn is also waging war against…</a:t>
            </a:r>
            <a:endParaRPr dirty="0">
              <a:latin typeface="Muli" pitchFamily="2" charset="77"/>
            </a:endParaRPr>
          </a:p>
        </p:txBody>
      </p:sp>
      <p:sp>
        <p:nvSpPr>
          <p:cNvPr id="182" name="Google Shape;1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And our younger generation has the deepest porn habit of any generation in our nations history. Our youth need to know that porn sets their future marriage up for failure.  </a:t>
            </a:r>
          </a:p>
          <a:p>
            <a:pPr marL="0" marR="0" lvl="0" indent="0" algn="l" rtl="0">
              <a:lnSpc>
                <a:spcPct val="100000"/>
              </a:lnSpc>
              <a:spcBef>
                <a:spcPts val="0"/>
              </a:spcBef>
              <a:spcAft>
                <a:spcPts val="0"/>
              </a:spcAft>
              <a:buClr>
                <a:schemeClr val="dk1"/>
              </a:buClr>
              <a:buSzPts val="1200"/>
              <a:buFont typeface="Arial"/>
              <a:buNone/>
            </a:pPr>
            <a:endParaRPr lang="en-US" dirty="0">
              <a:latin typeface="Muli" pitchFamily="2" charset="77"/>
            </a:endParaRPr>
          </a:p>
          <a:p>
            <a:pPr marL="0" lvl="0" indent="0" algn="l" rtl="0">
              <a:spcBef>
                <a:spcPts val="0"/>
              </a:spcBef>
              <a:spcAft>
                <a:spcPts val="0"/>
              </a:spcAft>
              <a:buNone/>
            </a:pPr>
            <a:endParaRPr lang="en-US" dirty="0">
              <a:latin typeface="Muli" pitchFamily="2" charset="77"/>
            </a:endParaRPr>
          </a:p>
          <a:p>
            <a:endParaRPr lang="en-US"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Dr. Perry’s research also found that porn use wages war against…</a:t>
            </a:r>
          </a:p>
          <a:p>
            <a:pPr marL="0" lvl="0" indent="0" algn="l" rtl="0">
              <a:spcBef>
                <a:spcPts val="0"/>
              </a:spcBef>
              <a:spcAft>
                <a:spcPts val="0"/>
              </a:spcAft>
              <a:buNone/>
            </a:pPr>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3891520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The correlation he found was...</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The more porn someone watches the less likely they were to serve in their congregation.</a:t>
            </a:r>
            <a:endParaRPr dirty="0">
              <a:latin typeface="Muli" pitchFamily="2" charset="77"/>
            </a:endParaRPr>
          </a:p>
        </p:txBody>
      </p:sp>
      <p:sp>
        <p:nvSpPr>
          <p:cNvPr id="210" name="Google Shape;21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If someone didn't watch porn they had a 1 in 3 probability of serving.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If they started watching porn monthly their probability of serving dropped to 1 in 10. If they watched weekly it was 1 in 20 and if they started watching daily it was almost zero.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Listen to this former lay leader. </a:t>
            </a:r>
            <a:endParaRPr dirty="0">
              <a:latin typeface="Muli" pitchFamily="2" charset="77"/>
            </a:endParaRPr>
          </a:p>
        </p:txBody>
      </p:sp>
      <p:sp>
        <p:nvSpPr>
          <p:cNvPr id="217" name="Google Shape;21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Remember what Paul told Timothy… </a:t>
            </a: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230" name="Google Shape;23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Porn use is waging war against a pure heart, a good conscience and a sincere faith and is taking so many laborers our of the harvest whether they are missionaries or lay leaders.</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Finally Dr. Perry’s research showed that porn is also waging war against…</a:t>
            </a:r>
            <a:endParaRPr dirty="0">
              <a:latin typeface="Muli" pitchFamily="2" charset="77"/>
            </a:endParaRPr>
          </a:p>
        </p:txBody>
      </p:sp>
      <p:sp>
        <p:nvSpPr>
          <p:cNvPr id="237" name="Google Shape;23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244" name="Google Shape;24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uli" pitchFamily="2" charset="77"/>
            </a:endParaRPr>
          </a:p>
        </p:txBody>
      </p:sp>
      <p:sp>
        <p:nvSpPr>
          <p:cNvPr id="250" name="Google Shape;25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rgbClr val="000000"/>
                </a:solidFill>
                <a:latin typeface="Muli" pitchFamily="2" charset="77"/>
                <a:ea typeface="Muli"/>
                <a:cs typeface="Muli"/>
                <a:sym typeface="Muli"/>
              </a:rPr>
              <a:t>I don’t know of a heavier weight or a more entangling sin sideling God’s people from God’s purposes like pornography. The </a:t>
            </a:r>
            <a:r>
              <a:rPr lang="en-US" sz="1800" dirty="0">
                <a:latin typeface="Muli" pitchFamily="2" charset="77"/>
                <a:ea typeface="Muli"/>
                <a:cs typeface="Muli"/>
                <a:sym typeface="Muli"/>
              </a:rPr>
              <a:t>ultimate goal isn’t freedom but it’s to run free after Christ and His purposes. </a:t>
            </a:r>
            <a:endParaRPr sz="1800" dirty="0">
              <a:latin typeface="Muli" pitchFamily="2" charset="77"/>
              <a:ea typeface="Muli"/>
              <a:cs typeface="Muli"/>
              <a:sym typeface="Muli"/>
            </a:endParaRPr>
          </a:p>
          <a:p>
            <a:pPr marL="0" marR="0" lvl="0" indent="0" algn="l" rtl="0">
              <a:spcBef>
                <a:spcPts val="0"/>
              </a:spcBef>
              <a:spcAft>
                <a:spcPts val="0"/>
              </a:spcAft>
              <a:buNone/>
            </a:pPr>
            <a:r>
              <a:rPr lang="en-US" sz="1800" dirty="0">
                <a:latin typeface="Muli" pitchFamily="2" charset="77"/>
                <a:ea typeface="Muli"/>
                <a:cs typeface="Muli"/>
                <a:sym typeface="Muli"/>
              </a:rPr>
              <a:t>-As I mentioned earlier, later in this breakout, I will show you some free resource that you can start using immediately in your discipleship to help those you work with in this area. But before we look at solutions, we need to grasp some brutal realities about porn’s impact because it will deepen our convictions to address this issue in our discipleship as well as help us understand the solutions that follow. </a:t>
            </a:r>
            <a:endParaRPr sz="1800" dirty="0">
              <a:latin typeface="Muli" pitchFamily="2" charset="77"/>
              <a:ea typeface="Muli"/>
              <a:cs typeface="Muli"/>
              <a:sym typeface="Muli"/>
            </a:endParaRPr>
          </a:p>
          <a:p>
            <a:pPr marL="0" lvl="0" indent="0" algn="l" rtl="0">
              <a:spcBef>
                <a:spcPts val="0"/>
              </a:spcBef>
              <a:spcAft>
                <a:spcPts val="0"/>
              </a:spcAft>
              <a:buNone/>
            </a:pPr>
            <a:endParaRPr dirty="0">
              <a:latin typeface="Muli" pitchFamily="2" charset="77"/>
            </a:endParaRPr>
          </a:p>
        </p:txBody>
      </p:sp>
      <p:sp>
        <p:nvSpPr>
          <p:cNvPr id="89" name="Google Shape;8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dirty="0">
                <a:latin typeface="Muli" pitchFamily="2" charset="77"/>
              </a:rPr>
              <a:t>This six year study is an illustration of what 1 Peter 2:11</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a:p>
            <a:pPr marL="0" lvl="0" indent="0" algn="l" rtl="0">
              <a:spcBef>
                <a:spcPts val="0"/>
              </a:spcBef>
              <a:spcAft>
                <a:spcPts val="0"/>
              </a:spcAft>
              <a:buClr>
                <a:schemeClr val="dk1"/>
              </a:buClr>
              <a:buSzPts val="1200"/>
              <a:buFont typeface="Arial"/>
              <a:buNone/>
            </a:pPr>
            <a:r>
              <a:rPr lang="en-US" dirty="0">
                <a:latin typeface="Muli" pitchFamily="2" charset="77"/>
              </a:rPr>
              <a:t>Turn to the person next to you and discuss of these 4 areas that porn is waging war against which is most alarming to you and why?</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-We are in a spiritual battle and our enemy is using porn to reach into Christian homes and churches and capturing the hearts and minds of a generation.</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 </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-Porn is also waging war against...</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
        <p:nvSpPr>
          <p:cNvPr id="256" name="Google Shape;25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Not surprising when they grow up with unrealistic expectations about what sex is.</a:t>
            </a:r>
            <a:endParaRPr dirty="0">
              <a:latin typeface="Muli" pitchFamily="2" charset="77"/>
            </a:endParaRPr>
          </a:p>
        </p:txBody>
      </p:sp>
      <p:sp>
        <p:nvSpPr>
          <p:cNvPr id="274" name="Google Shape;27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Musician John Mayer admitted in an interview that he actually prefers fantasy and masturbation to sex with a woman. Through all his porn use he unknowingly rewired his brain on what arouses him. This is what we are seeing in a generation of youth—their arousal template is being shaped by porn and self-stimulation which is a very different experience than healthy marital sex.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-This rewiring of the arousal template has resulted in a how new phenomenon among young men--</a:t>
            </a:r>
            <a:endParaRPr dirty="0">
              <a:latin typeface="Muli" pitchFamily="2" charset="77"/>
            </a:endParaRPr>
          </a:p>
        </p:txBody>
      </p:sp>
      <p:sp>
        <p:nvSpPr>
          <p:cNvPr id="282" name="Google Shape;28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This is the cover story of TIME magazine in 2016</a:t>
            </a:r>
            <a:endParaRPr dirty="0">
              <a:latin typeface="Muli" pitchFamily="2" charset="77"/>
            </a:endParaRPr>
          </a:p>
        </p:txBody>
      </p:sp>
      <p:sp>
        <p:nvSpPr>
          <p:cNvPr id="288" name="Google Shape;28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If you read the article, its about a bunch of 20 somethings saying, why didn't anyone tell us that porn was going to ruin our sex life.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The article went on to say...</a:t>
            </a:r>
            <a:endParaRPr dirty="0">
              <a:latin typeface="Muli" pitchFamily="2" charset="77"/>
            </a:endParaRPr>
          </a:p>
        </p:txBody>
      </p:sp>
      <p:sp>
        <p:nvSpPr>
          <p:cNvPr id="296" name="Google Shape;29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Muli" pitchFamily="2" charset="77"/>
              </a:rPr>
              <a:t>-1 out of 3 men under 40 struggle with ED. We are seeing it in teenagers as young as 15. </a:t>
            </a:r>
          </a:p>
          <a:p>
            <a:pPr marL="0" lvl="0" indent="0" algn="l" rtl="0">
              <a:spcBef>
                <a:spcPts val="0"/>
              </a:spcBef>
              <a:spcAft>
                <a:spcPts val="0"/>
              </a:spcAft>
              <a:buNone/>
            </a:pPr>
            <a:endParaRPr lang="en-US" dirty="0">
              <a:latin typeface="Muli" pitchFamily="2" charset="77"/>
            </a:endParaRPr>
          </a:p>
          <a:p>
            <a:pPr marL="0" lvl="0" indent="0" algn="l" rtl="0">
              <a:spcBef>
                <a:spcPts val="0"/>
              </a:spcBef>
              <a:spcAft>
                <a:spcPts val="0"/>
              </a:spcAft>
              <a:buNone/>
            </a:pPr>
            <a:r>
              <a:rPr lang="en-US" dirty="0">
                <a:latin typeface="Muli" pitchFamily="2" charset="77"/>
              </a:rPr>
              <a:t>-Another impact of porn is...</a:t>
            </a:r>
          </a:p>
          <a:p>
            <a:pPr marL="0" lvl="0" indent="0" algn="l" rtl="0">
              <a:spcBef>
                <a:spcPts val="0"/>
              </a:spcBef>
              <a:spcAft>
                <a:spcPts val="0"/>
              </a:spcAft>
              <a:buNone/>
            </a:pPr>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E08779A0-99E7-5644-B68A-E17D2E19B9CB}" type="slidenum">
              <a:rPr lang="en-US" smtClean="0"/>
              <a:t>25</a:t>
            </a:fld>
            <a:endParaRPr lang="en-US" dirty="0"/>
          </a:p>
        </p:txBody>
      </p:sp>
    </p:spTree>
    <p:extLst>
      <p:ext uri="{BB962C8B-B14F-4D97-AF65-F5344CB8AC3E}">
        <p14:creationId xmlns:p14="http://schemas.microsoft.com/office/powerpoint/2010/main" val="759363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A Study of 11K porn users found that there was a direct correlation between the frequency of porn use and those who consider themselves bi-sexual. </a:t>
            </a:r>
            <a:endParaRPr dirty="0">
              <a:latin typeface="Muli" pitchFamily="2" charset="77"/>
            </a:endParaRPr>
          </a:p>
        </p:txBody>
      </p:sp>
      <p:sp>
        <p:nvSpPr>
          <p:cNvPr id="308" name="Google Shape;30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When someone reaches a point of tolerance with drugs or alcohol you need more to get the same high but with porn you don't just need more you need different. And the different you need is a little more deviant, taboo and forbidden. This is the escalating nature of porn and why we are seeing stats like this.</a:t>
            </a:r>
            <a:endParaRPr dirty="0">
              <a:latin typeface="Muli" pitchFamily="2" charset="77"/>
            </a:endParaRPr>
          </a:p>
        </p:txBody>
      </p:sp>
      <p:sp>
        <p:nvSpPr>
          <p:cNvPr id="316" name="Google Shape;316;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When a person starts chasing the dopamine high they will find themselves watching things they never thought they would watch or doing things they never thought they would do. </a:t>
            </a: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323" name="Google Shape;323;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We have an enemy who promises sexual satisfaction through porn but with it, he is actually stealing, killing and destroying in many cases even the ability to enjoy the real thing.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Porn is not just pervasive and destructive but...</a:t>
            </a:r>
            <a:endParaRPr dirty="0">
              <a:latin typeface="Muli" pitchFamily="2" charset="77"/>
            </a:endParaRPr>
          </a:p>
        </p:txBody>
      </p:sp>
      <p:sp>
        <p:nvSpPr>
          <p:cNvPr id="329" name="Google Shape;32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The first brutal reality is the most obvious…</a:t>
            </a:r>
            <a:endParaRPr dirty="0">
              <a:latin typeface="Muli" pitchFamily="2" charset="77"/>
            </a:endParaRPr>
          </a:p>
        </p:txBody>
      </p:sp>
      <p:sp>
        <p:nvSpPr>
          <p:cNvPr id="96" name="Google Shape;9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uli" pitchFamily="2" charset="77"/>
            </a:endParaRPr>
          </a:p>
        </p:txBody>
      </p:sp>
      <p:sp>
        <p:nvSpPr>
          <p:cNvPr id="336" name="Google Shape;336;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Dopamine is the pleasure chemical that our brains release when we experience pleasure that our brain wants us to remember and repeat. Drugs like cocaine artificially raise the level of dopamine in the brain and so does pornography. </a:t>
            </a:r>
            <a:endParaRPr dirty="0">
              <a:latin typeface="Muli" pitchFamily="2" charset="77"/>
            </a:endParaRPr>
          </a:p>
        </p:txBody>
      </p:sp>
      <p:sp>
        <p:nvSpPr>
          <p:cNvPr id="343" name="Google Shape;34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This graph shows different stimulates and the estimated amounts of dopamine they produce in the brain. --Sex is the highest natural reward that our brain gives. God wants us to remember and repeat sex within marriage where it was intended to be thoroughly enjoyed. --There are 3 stimulants estimated to produce more dopamine in the brain than sex--meth, cocaine and porn. Sex and porn are at about the same level but nothing compares to a maintaining a dopamine high near its peak. Most porn sessions last minutes but hours long binge sessions are common. --Addiction experts tell us...</a:t>
            </a:r>
            <a:endParaRPr dirty="0">
              <a:latin typeface="Muli" pitchFamily="2" charset="77"/>
            </a:endParaRPr>
          </a:p>
        </p:txBody>
      </p:sp>
      <p:sp>
        <p:nvSpPr>
          <p:cNvPr id="349" name="Google Shape;34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Muli" pitchFamily="2" charset="77"/>
              </a:rPr>
              <a:t>When a person starts using their dopamine to medicate their negative emotions and they do that repeatedly that is when an addiction can take root. </a:t>
            </a:r>
          </a:p>
          <a:p>
            <a:pPr marL="0" lvl="0" indent="0" algn="l" rtl="0">
              <a:spcBef>
                <a:spcPts val="0"/>
              </a:spcBef>
              <a:spcAft>
                <a:spcPts val="0"/>
              </a:spcAft>
              <a:buNone/>
            </a:pPr>
            <a:r>
              <a:rPr lang="en-US" dirty="0">
                <a:latin typeface="Muli" pitchFamily="2" charset="77"/>
              </a:rPr>
              <a:t>So, for instance. If I use porn numb my stress and I do that over and over then the next time I'm stressed--you know what the brain does? It releases dopamine to start the craving to go down that porn pathway. The brain goes into relief mode and it know where to go to feel a whole lot better. Men I work with will often think an urge to use porn hits them out of nowhere but usually when we go back and look at it, its an emotional trigger that they have learned to medicate. </a:t>
            </a:r>
          </a:p>
          <a:p>
            <a:endParaRPr lang="en-US" dirty="0">
              <a:latin typeface="Muli" pitchFamily="2" charset="77"/>
            </a:endParaRPr>
          </a:p>
          <a:p>
            <a:pPr marL="0" lvl="0" indent="0" algn="l" rtl="0">
              <a:spcBef>
                <a:spcPts val="0"/>
              </a:spcBef>
              <a:spcAft>
                <a:spcPts val="0"/>
              </a:spcAft>
              <a:buNone/>
            </a:pPr>
            <a:r>
              <a:rPr lang="en-US" dirty="0">
                <a:latin typeface="Muli" pitchFamily="2" charset="77"/>
              </a:rPr>
              <a:t>-Porn has become a person's refuge when they have negative emotions. It is their idol and god they go to for comfort. But not just for comfort but for validation when they experience rejection or failure--its a place they can go to feel significant and enough in the fantasy world of porn. Most guys' biggest trigger to use porn is failure, disappointment and rejection. </a:t>
            </a:r>
          </a:p>
          <a:p>
            <a:pPr marL="0" lvl="0" indent="0" algn="l" rtl="0">
              <a:spcBef>
                <a:spcPts val="0"/>
              </a:spcBef>
              <a:spcAft>
                <a:spcPts val="0"/>
              </a:spcAft>
              <a:buNone/>
            </a:pPr>
            <a:r>
              <a:rPr lang="en-US" dirty="0">
                <a:latin typeface="Muli" pitchFamily="2" charset="77"/>
              </a:rPr>
              <a:t>-But porn also offers fake intimacy. It's a place where they always feel wanted, desired and connected and vulnerable and it usually involves climaxing which releases oxytocin and there is a literal emotional bond that develops b/t the person &amp; porn. Together...</a:t>
            </a:r>
          </a:p>
          <a:p>
            <a:endParaRPr lang="en-US" dirty="0">
              <a:latin typeface="Muli" pitchFamily="2" charset="77"/>
            </a:endParaRPr>
          </a:p>
          <a:p>
            <a:pPr marL="0" lvl="0" indent="0" algn="l" rtl="0">
              <a:spcBef>
                <a:spcPts val="0"/>
              </a:spcBef>
              <a:spcAft>
                <a:spcPts val="0"/>
              </a:spcAft>
              <a:buNone/>
            </a:pPr>
            <a:r>
              <a:rPr lang="en-US" dirty="0">
                <a:latin typeface="Muli" pitchFamily="2" charset="77"/>
              </a:rPr>
              <a:t>--As idols go porn is hard to beat--it makes me feel better when I'm down, or stressed or anxious, it makes me feel significant and enough when I'm I feel like a failure, it makes me feel wanted and desired and loved when I'm lonely. And the best part is its always there any time I need it. This is the a counterfeit church. IMO-This is THE false god that the majority of practicing Christians in our churches are bowing down to. </a:t>
            </a:r>
          </a:p>
          <a:p>
            <a:pPr marL="0" lvl="0" indent="0" algn="l" rtl="0">
              <a:spcBef>
                <a:spcPts val="0"/>
              </a:spcBef>
              <a:spcAft>
                <a:spcPts val="0"/>
              </a:spcAft>
              <a:buNone/>
            </a:pPr>
            <a:r>
              <a:rPr lang="en-US" dirty="0">
                <a:latin typeface="Muli" pitchFamily="2" charset="77"/>
              </a:rPr>
              <a:t>--Well-all this dopamine being released at unnaturally high levels changes the brain...</a:t>
            </a: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E08779A0-99E7-5644-B68A-E17D2E19B9CB}" type="slidenum">
              <a:rPr lang="en-US" smtClean="0"/>
              <a:t>33</a:t>
            </a:fld>
            <a:endParaRPr lang="en-US" dirty="0"/>
          </a:p>
        </p:txBody>
      </p:sp>
    </p:spTree>
    <p:extLst>
      <p:ext uri="{BB962C8B-B14F-4D97-AF65-F5344CB8AC3E}">
        <p14:creationId xmlns:p14="http://schemas.microsoft.com/office/powerpoint/2010/main" val="3479300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 </a:t>
            </a:r>
            <a:r>
              <a:rPr lang="en-US" sz="1800" dirty="0">
                <a:latin typeface="Muli" pitchFamily="2" charset="77"/>
                <a:ea typeface="Calibri"/>
                <a:cs typeface="Calibri"/>
                <a:sym typeface="Calibri"/>
              </a:rPr>
              <a:t>Dr. Lawerence Tucker’s brain scans of a healthy brain compared to the addicted brain on heroin and porn and they show the degradation of the brain’s frontal lobe. The prefrontal cortex is where we make moral decisions and have impulse control—these are our brakes. But through prolonged pornography use and the elevated levels of dopamine, this part of the brain gets less blood flow and oxygen and therefore doesn’t operate effectively. Our brakes aren’t working and the addiction is in the driver’s seat. This is why people who are addicted to substances can make such dumb decisions. God puts an asterisk by sexual sin...</a:t>
            </a:r>
            <a:endParaRPr dirty="0">
              <a:latin typeface="Muli" pitchFamily="2" charset="77"/>
            </a:endParaRPr>
          </a:p>
        </p:txBody>
      </p:sp>
      <p:sp>
        <p:nvSpPr>
          <p:cNvPr id="373" name="Google Shape;373;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dirty="0">
                <a:latin typeface="Muli" pitchFamily="2" charset="77"/>
                <a:ea typeface="Calibri"/>
                <a:cs typeface="Calibri"/>
                <a:sym typeface="Calibri"/>
              </a:rPr>
              <a:t>One way I believe we can sin against ourselves is our brains lock us into bondage and we find ourselves bond to things or people that we wish we weren't bond to. </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endParaRPr sz="1200" dirty="0">
              <a:latin typeface="Muli" pitchFamily="2" charset="77"/>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dirty="0">
                <a:latin typeface="Muli" pitchFamily="2" charset="77"/>
                <a:ea typeface="Calibri"/>
                <a:cs typeface="Calibri"/>
                <a:sym typeface="Calibri"/>
              </a:rPr>
              <a:t>And here is the scary part, the adolescent brain is the most vulnerable. </a:t>
            </a: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379" name="Google Shape;379;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If someone gets hooked on an addictive substance before they are 18, the chances that it becomes a life long struggle go way up. This is why we have laws in place to keep addictive substances away from the adolescent brain. And yet when it comes to porn and parents are giving their 12 or 13 year old one of these...</a:t>
            </a:r>
            <a:endParaRPr dirty="0">
              <a:latin typeface="Muli" pitchFamily="2" charset="77"/>
            </a:endParaRPr>
          </a:p>
        </p:txBody>
      </p:sp>
      <p:sp>
        <p:nvSpPr>
          <p:cNvPr id="387" name="Google Shape;387;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They have no idea that they are giving access to one of the more addictive substances on the planet. Those of us who work with college students have a front row seat to the reality that each year the freshmen class shows up with deeper and deeper addictions to porn and typically the parents have no idea. </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r>
              <a:rPr lang="en-US" dirty="0">
                <a:latin typeface="Muli" pitchFamily="2" charset="77"/>
              </a:rPr>
              <a:t>-On a positive note: the adolescent brain can also snap back and build new pathways in the brain because it is more moldable or neuroplastic. So educating our youth is critical so they can get serious about finding freedom before their 25. You can find freedom after that for sure--it is just more challenging. -Who knew visual lust was going to be so destructive? </a:t>
            </a:r>
            <a:endParaRPr dirty="0">
              <a:latin typeface="Muli" pitchFamily="2" charset="77"/>
            </a:endParaRPr>
          </a:p>
        </p:txBody>
      </p:sp>
      <p:sp>
        <p:nvSpPr>
          <p:cNvPr id="394" name="Google Shape;394;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Muli" pitchFamily="2" charset="77"/>
                <a:ea typeface="Times New Roman" panose="02020603050405020304" pitchFamily="18" charset="0"/>
                <a:cs typeface="Calibri" panose="020F0502020204030204" pitchFamily="34" charset="0"/>
              </a:rPr>
              <a:t>"You must no longer” indicates that it was a current ongoing issue. In v.19 Paul describes the behavior of the Gentiles that many of the Ephesians were walking in. </a:t>
            </a:r>
            <a:endParaRPr lang="en-US" dirty="0">
              <a:latin typeface="Muli" pitchFamily="2" charset="77"/>
            </a:endParaRPr>
          </a:p>
          <a:p>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38</a:t>
            </a:fld>
            <a:endParaRPr lang="en-US" dirty="0"/>
          </a:p>
        </p:txBody>
      </p:sp>
    </p:spTree>
    <p:extLst>
      <p:ext uri="{BB962C8B-B14F-4D97-AF65-F5344CB8AC3E}">
        <p14:creationId xmlns:p14="http://schemas.microsoft.com/office/powerpoint/2010/main" val="33952340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Jesus warns us that visual lust is such a big deal that we need to get radical in cutting off access to it. But most practicing Christians don't think so. </a:t>
            </a:r>
            <a:endParaRPr dirty="0">
              <a:latin typeface="Muli" pitchFamily="2" charset="77"/>
            </a:endParaRPr>
          </a:p>
          <a:p>
            <a:pPr marL="0" lvl="0" indent="0" algn="l" rtl="0">
              <a:spcBef>
                <a:spcPts val="0"/>
              </a:spcBef>
              <a:spcAft>
                <a:spcPts val="0"/>
              </a:spcAft>
              <a:buNone/>
            </a:pPr>
            <a:r>
              <a:rPr lang="en-US" dirty="0">
                <a:latin typeface="Muli" pitchFamily="2" charset="77"/>
              </a:rPr>
              <a:t>-Barna's study found that of the practicing Christian men who watch pornography---What percentage want to get porn completely out of their life? We hope it would be 100% but what would you guess? </a:t>
            </a:r>
            <a:endParaRPr dirty="0">
              <a:latin typeface="Muli" pitchFamily="2" charset="77"/>
            </a:endParaRPr>
          </a:p>
          <a:p>
            <a:pPr marL="0" lvl="0" indent="0" algn="l" rtl="0">
              <a:spcBef>
                <a:spcPts val="0"/>
              </a:spcBef>
              <a:spcAft>
                <a:spcPts val="0"/>
              </a:spcAft>
              <a:buNone/>
            </a:pPr>
            <a:r>
              <a:rPr lang="en-US" dirty="0">
                <a:latin typeface="Muli" pitchFamily="2" charset="77"/>
              </a:rPr>
              <a:t>Only 21%. Half of the group said they are comfortable with the amount of porn they are watching and another 20% said they wanted to decrease the amount(but some is ok). </a:t>
            </a:r>
          </a:p>
          <a:p>
            <a:pPr marL="0" lvl="0" indent="0" algn="l" rtl="0">
              <a:spcBef>
                <a:spcPts val="0"/>
              </a:spcBef>
              <a:spcAft>
                <a:spcPts val="0"/>
              </a:spcAft>
              <a:buNone/>
            </a:pPr>
            <a:endParaRPr lang="en-US" dirty="0">
              <a:latin typeface="Muli" pitchFamily="2" charset="77"/>
            </a:endParaRPr>
          </a:p>
          <a:p>
            <a:pPr marL="0" lvl="0" indent="0" algn="l" rtl="0">
              <a:spcBef>
                <a:spcPts val="0"/>
              </a:spcBef>
              <a:spcAft>
                <a:spcPts val="0"/>
              </a:spcAft>
              <a:buNone/>
            </a:pPr>
            <a:r>
              <a:rPr lang="en-US" dirty="0">
                <a:latin typeface="Muli" pitchFamily="2" charset="77"/>
              </a:rPr>
              <a:t>Apparently, a lot of believers don't know Jesus' standard &amp; need to be educated.</a:t>
            </a:r>
          </a:p>
          <a:p>
            <a:pPr marL="0" lvl="0" indent="0" algn="l" rtl="0">
              <a:spcBef>
                <a:spcPts val="0"/>
              </a:spcBef>
              <a:spcAft>
                <a:spcPts val="0"/>
              </a:spcAft>
              <a:buNone/>
            </a:pPr>
            <a:r>
              <a:rPr lang="en-US" dirty="0">
                <a:latin typeface="Muli" pitchFamily="2" charset="77"/>
              </a:rPr>
              <a:t>-Of the 7 churches in Revelation that Jesus evaluates, He rebukes two of them because of immorality(</a:t>
            </a:r>
            <a:r>
              <a:rPr lang="en-US" dirty="0" err="1">
                <a:latin typeface="Muli" pitchFamily="2" charset="77"/>
              </a:rPr>
              <a:t>porniea</a:t>
            </a:r>
            <a:r>
              <a:rPr lang="en-US" dirty="0">
                <a:latin typeface="Muli" pitchFamily="2" charset="77"/>
              </a:rPr>
              <a:t>) in the Church. The church leaders at Thyatira got rebuked not because they themselves were immoral but because they refused to address it in the church. Check it out.</a:t>
            </a:r>
          </a:p>
          <a:p>
            <a:pPr marL="0" lvl="0" indent="0" algn="l" rtl="0">
              <a:spcBef>
                <a:spcPts val="0"/>
              </a:spcBef>
              <a:spcAft>
                <a:spcPts val="0"/>
              </a:spcAft>
              <a:buNone/>
            </a:pPr>
            <a:endParaRPr dirty="0">
              <a:latin typeface="Muli" pitchFamily="2" charset="77"/>
            </a:endParaRPr>
          </a:p>
        </p:txBody>
      </p:sp>
      <p:sp>
        <p:nvSpPr>
          <p:cNvPr id="400" name="Google Shape;40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dirty="0">
                <a:latin typeface="Muli" pitchFamily="2" charset="77"/>
                <a:ea typeface="Muli"/>
                <a:cs typeface="Muli"/>
                <a:sym typeface="Muli"/>
              </a:rPr>
              <a:t>Pervasive-Barna just released their latest stats on porn use in the church. </a:t>
            </a:r>
            <a:endParaRPr sz="1800" dirty="0">
              <a:latin typeface="Muli" pitchFamily="2" charset="77"/>
              <a:ea typeface="Muli"/>
              <a:cs typeface="Muli"/>
              <a:sym typeface="Muli"/>
            </a:endParaRPr>
          </a:p>
          <a:p>
            <a:pPr marL="0" lvl="0" indent="0" algn="l" rtl="0">
              <a:spcBef>
                <a:spcPts val="0"/>
              </a:spcBef>
              <a:spcAft>
                <a:spcPts val="0"/>
              </a:spcAft>
              <a:buNone/>
            </a:pPr>
            <a:endParaRPr dirty="0">
              <a:latin typeface="Muli" pitchFamily="2" charset="77"/>
            </a:endParaRPr>
          </a:p>
        </p:txBody>
      </p:sp>
      <p:sp>
        <p:nvSpPr>
          <p:cNvPr id="102" name="Google Shape;1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So, think about it. These leaders are rebuked because there is an influence in the church that is misleading God's servants into sexual immorality (</a:t>
            </a:r>
            <a:r>
              <a:rPr lang="en-US" dirty="0" err="1">
                <a:latin typeface="Muli" pitchFamily="2" charset="77"/>
              </a:rPr>
              <a:t>porneua</a:t>
            </a:r>
            <a:r>
              <a:rPr lang="en-US" dirty="0">
                <a:latin typeface="Muli" pitchFamily="2" charset="77"/>
              </a:rPr>
              <a:t>) and the church leadership is...</a:t>
            </a:r>
            <a:endParaRPr dirty="0">
              <a:latin typeface="Muli" pitchFamily="2" charset="77"/>
            </a:endParaRPr>
          </a:p>
          <a:p>
            <a:pPr marL="0" lvl="0" indent="0" algn="l" rtl="0">
              <a:spcBef>
                <a:spcPts val="0"/>
              </a:spcBef>
              <a:spcAft>
                <a:spcPts val="0"/>
              </a:spcAft>
              <a:buNone/>
            </a:pP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416" name="Google Shape;41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a:extLst>
            <a:ext uri="{FF2B5EF4-FFF2-40B4-BE49-F238E27FC236}">
              <a16:creationId xmlns:a16="http://schemas.microsoft.com/office/drawing/2014/main" id="{2A216AF8-531B-1F80-2360-90B5B69AF215}"/>
            </a:ext>
          </a:extLst>
        </p:cNvPr>
        <p:cNvGrpSpPr/>
        <p:nvPr/>
      </p:nvGrpSpPr>
      <p:grpSpPr>
        <a:xfrm>
          <a:off x="0" y="0"/>
          <a:ext cx="0" cy="0"/>
          <a:chOff x="0" y="0"/>
          <a:chExt cx="0" cy="0"/>
        </a:xfrm>
      </p:grpSpPr>
      <p:sp>
        <p:nvSpPr>
          <p:cNvPr id="414" name="Google Shape;414;p46:notes">
            <a:extLst>
              <a:ext uri="{FF2B5EF4-FFF2-40B4-BE49-F238E27FC236}">
                <a16:creationId xmlns:a16="http://schemas.microsoft.com/office/drawing/2014/main" id="{DB064555-C819-2B64-93A6-17A52D0ECA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46:notes">
            <a:extLst>
              <a:ext uri="{FF2B5EF4-FFF2-40B4-BE49-F238E27FC236}">
                <a16:creationId xmlns:a16="http://schemas.microsoft.com/office/drawing/2014/main" id="{9A9342E4-7004-8265-EA75-1854C7510A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tolerating it. They aren't addressing it. Isn't that what's happening right now?--</a:t>
            </a:r>
          </a:p>
          <a:p>
            <a:pPr marL="0" lvl="0" indent="0" algn="l" rtl="0">
              <a:spcBef>
                <a:spcPts val="0"/>
              </a:spcBef>
              <a:spcAft>
                <a:spcPts val="0"/>
              </a:spcAft>
              <a:buNone/>
            </a:pPr>
            <a:r>
              <a:rPr lang="en-US" dirty="0">
                <a:latin typeface="Muli" pitchFamily="2" charset="77"/>
              </a:rPr>
              <a:t>-There has never been an influence like internet pornography misleading God's people into immorality and yet the vast majority of church and ministry leaders tolerate it. </a:t>
            </a:r>
          </a:p>
          <a:p>
            <a:pPr marL="0" lvl="0" indent="0" algn="l" rtl="0">
              <a:spcBef>
                <a:spcPts val="0"/>
              </a:spcBef>
              <a:spcAft>
                <a:spcPts val="0"/>
              </a:spcAft>
              <a:buNone/>
            </a:pPr>
            <a:r>
              <a:rPr lang="en-US" dirty="0">
                <a:latin typeface="Muli" pitchFamily="2" charset="77"/>
              </a:rPr>
              <a:t>-In light of the spiritual warfare, the destruction and the idolatry being unleashed through porn we would expect our spiritual leaders to be all over this and yet. The latest Barna research found that...</a:t>
            </a:r>
          </a:p>
        </p:txBody>
      </p:sp>
      <p:sp>
        <p:nvSpPr>
          <p:cNvPr id="416" name="Google Shape;416;p46:notes">
            <a:extLst>
              <a:ext uri="{FF2B5EF4-FFF2-40B4-BE49-F238E27FC236}">
                <a16:creationId xmlns:a16="http://schemas.microsoft.com/office/drawing/2014/main" id="{CD547D38-AB09-13D4-AC8B-91974E5CD4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dirty="0"/>
          </a:p>
        </p:txBody>
      </p:sp>
    </p:spTree>
    <p:extLst>
      <p:ext uri="{BB962C8B-B14F-4D97-AF65-F5344CB8AC3E}">
        <p14:creationId xmlns:p14="http://schemas.microsoft.com/office/powerpoint/2010/main" val="42489730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Why do you think most pastors and churches don't address this issue. </a:t>
            </a: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-There are a lot of reasons but a few of the key reasons...</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-Many pastors themselves are struggling-In my book I cite 2 separate studies that say 54% of pastors struggle with porn. If you are struggling you won't be very effective at equipping your flock in the area. </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 -Many pastors and churches don't understand how pervasive, destructive and idolatrous porn actually is. They need some education. </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-For the churches who want to address the issue-- Shame makes it a difficult. Ie. the booth in the back. When its only a recovery issue only a small % of the people who need help will show up.    </a:t>
            </a: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rPr>
              <a:t>-We coach churches to make this not just a recovery issue but a discipleship issue. A recovery issue is only for those with big problems but discipleship is for everyone. As an example at the end of the sermon instead of inviting the porn addicts straight into porn addiction recovery at the booth in the back, </a:t>
            </a: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ndParaRPr>
          </a:p>
        </p:txBody>
      </p:sp>
      <p:sp>
        <p:nvSpPr>
          <p:cNvPr id="431" name="Google Shape;43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Font typeface="Arial"/>
              <a:buNone/>
            </a:pPr>
            <a:r>
              <a:rPr lang="en-US" sz="1800" u="none" strike="noStrike" dirty="0">
                <a:solidFill>
                  <a:srgbClr val="000000"/>
                </a:solidFill>
                <a:latin typeface="Muli" pitchFamily="2" charset="77"/>
                <a:sym typeface="Arial"/>
              </a:rPr>
              <a:t>What if you invited them to an equipping meeting with this title. </a:t>
            </a:r>
            <a:r>
              <a:rPr lang="en-US" sz="1800" dirty="0">
                <a:latin typeface="Muli" pitchFamily="2" charset="77"/>
              </a:rPr>
              <a:t>Where you can educate them on the issue through this slide deck I'm taking you through--and will give it to anyone who wants it.  </a:t>
            </a:r>
          </a:p>
          <a:p>
            <a:pPr marL="0" lvl="0" indent="0" algn="l" rtl="0">
              <a:lnSpc>
                <a:spcPct val="100000"/>
              </a:lnSpc>
              <a:spcBef>
                <a:spcPts val="0"/>
              </a:spcBef>
              <a:spcAft>
                <a:spcPts val="0"/>
              </a:spcAft>
              <a:buClr>
                <a:srgbClr val="000000"/>
              </a:buClr>
              <a:buSzPts val="1400"/>
              <a:buFont typeface="Arial"/>
              <a:buNone/>
            </a:pPr>
            <a:r>
              <a:rPr lang="en-US" sz="1800" u="none" strike="noStrike" dirty="0">
                <a:solidFill>
                  <a:srgbClr val="000000"/>
                </a:solidFill>
                <a:latin typeface="Muli" pitchFamily="2" charset="77"/>
                <a:sym typeface="Arial"/>
              </a:rPr>
              <a:t>-You could call the equipping meeting whatever you wanted.</a:t>
            </a:r>
            <a:endParaRPr lang="en-US" sz="1800" dirty="0">
              <a:latin typeface="Muli" pitchFamily="2" charset="77"/>
            </a:endParaRPr>
          </a:p>
          <a:p>
            <a:pPr marL="0" lvl="0" indent="0" algn="l" rtl="0">
              <a:spcBef>
                <a:spcPts val="0"/>
              </a:spcBef>
              <a:spcAft>
                <a:spcPts val="0"/>
              </a:spcAft>
              <a:buNone/>
            </a:pPr>
            <a:r>
              <a:rPr lang="en-US" sz="1800" u="none" strike="noStrike" dirty="0">
                <a:solidFill>
                  <a:srgbClr val="000000"/>
                </a:solidFill>
                <a:latin typeface="Muli" pitchFamily="2" charset="77"/>
                <a:sym typeface="Arial"/>
              </a:rPr>
              <a:t>-You can make the training geared toward any group in the church whether that’s youth, parents, men, women or even a churchwide equipping meeting. You could describe the meeting like this... </a:t>
            </a:r>
            <a:endParaRPr lang="en-US" sz="1800"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lang="en-US" sz="1800" dirty="0">
              <a:latin typeface="Muli" pitchFamily="2" charset="77"/>
            </a:endParaRPr>
          </a:p>
          <a:p>
            <a:pPr marL="0" lvl="0" indent="0" algn="l" rtl="0">
              <a:spcBef>
                <a:spcPts val="0"/>
              </a:spcBef>
              <a:spcAft>
                <a:spcPts val="0"/>
              </a:spcAft>
              <a:buNone/>
            </a:pPr>
            <a:endParaRPr lang="en-US" sz="1800" u="none" strike="noStrike" dirty="0">
              <a:solidFill>
                <a:srgbClr val="000000"/>
              </a:solidFill>
              <a:latin typeface="Muli" pitchFamily="2" charset="77"/>
              <a:sym typeface="Arial"/>
            </a:endParaRPr>
          </a:p>
          <a:p>
            <a:pPr marL="0" lvl="0" indent="0" algn="l" rtl="0">
              <a:spcBef>
                <a:spcPts val="0"/>
              </a:spcBef>
              <a:spcAft>
                <a:spcPts val="0"/>
              </a:spcAft>
              <a:buNone/>
            </a:pPr>
            <a:endParaRPr lang="en-US" sz="1800" u="none" strike="noStrike" dirty="0">
              <a:solidFill>
                <a:srgbClr val="000000"/>
              </a:solidFill>
              <a:latin typeface="Muli" pitchFamily="2" charset="77"/>
              <a:sym typeface="Arial"/>
            </a:endParaRPr>
          </a:p>
          <a:p>
            <a:pPr marL="0" lvl="0" indent="0" algn="l" rtl="0">
              <a:spcBef>
                <a:spcPts val="0"/>
              </a:spcBef>
              <a:spcAft>
                <a:spcPts val="0"/>
              </a:spcAft>
              <a:buNone/>
            </a:pPr>
            <a:r>
              <a:rPr lang="en-US" sz="1800" u="none" strike="noStrike" dirty="0">
                <a:solidFill>
                  <a:srgbClr val="000000"/>
                </a:solidFill>
                <a:latin typeface="Muli" pitchFamily="2" charset="77"/>
                <a:sym typeface="Arial"/>
              </a:rPr>
              <a:t>-At the end of this meeting you will invite to a 30 DC a 5 week equipping class so they can grow in their own purity and get equipped to help others break free from a porn addiction. More on the 30 DC at the end. </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ndParaRPr>
          </a:p>
          <a:p>
            <a:pPr marL="0" marR="0" lvl="0" indent="0" algn="l" rtl="0">
              <a:lnSpc>
                <a:spcPct val="100000"/>
              </a:lnSpc>
              <a:spcBef>
                <a:spcPts val="0"/>
              </a:spcBef>
              <a:spcAft>
                <a:spcPts val="0"/>
              </a:spcAft>
              <a:buClr>
                <a:schemeClr val="dk1"/>
              </a:buClr>
              <a:buSzPts val="1400"/>
              <a:buFont typeface="Arial"/>
              <a:buNone/>
            </a:pPr>
            <a:r>
              <a:rPr lang="en-US" dirty="0">
                <a:latin typeface="Muli" pitchFamily="2" charset="77"/>
              </a:rPr>
              <a:t>-The apostle Paul made addressing sexual immorality(</a:t>
            </a:r>
            <a:r>
              <a:rPr lang="en-US" dirty="0" err="1">
                <a:latin typeface="Muli" pitchFamily="2" charset="77"/>
              </a:rPr>
              <a:t>porneia</a:t>
            </a:r>
            <a:r>
              <a:rPr lang="en-US" dirty="0">
                <a:latin typeface="Muli" pitchFamily="2" charset="77"/>
              </a:rPr>
              <a:t>) part of his discipleship and so should we. One of the places Paul addresses it is Ephesians 4. </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ndParaRPr>
          </a:p>
        </p:txBody>
      </p:sp>
      <p:sp>
        <p:nvSpPr>
          <p:cNvPr id="454" name="Google Shape;45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800"/>
              <a:buFont typeface="Calibri"/>
              <a:buNone/>
            </a:pPr>
            <a:r>
              <a:rPr lang="en-US" sz="1800" dirty="0">
                <a:solidFill>
                  <a:srgbClr val="000000"/>
                </a:solidFill>
                <a:latin typeface="Muli" pitchFamily="2" charset="77"/>
                <a:ea typeface="Calibri"/>
                <a:cs typeface="Calibri"/>
                <a:sym typeface="Calibri"/>
              </a:rPr>
              <a:t>Paul begins this passage...</a:t>
            </a:r>
            <a:endParaRPr lang="en-US" sz="1800"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44</a:t>
            </a:fld>
            <a:endParaRPr lang="en-US" dirty="0"/>
          </a:p>
        </p:txBody>
      </p:sp>
    </p:spTree>
    <p:extLst>
      <p:ext uri="{BB962C8B-B14F-4D97-AF65-F5344CB8AC3E}">
        <p14:creationId xmlns:p14="http://schemas.microsoft.com/office/powerpoint/2010/main" val="1036244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Muli" pitchFamily="2" charset="77"/>
                <a:ea typeface="Times New Roman" panose="02020603050405020304" pitchFamily="18" charset="0"/>
                <a:cs typeface="Calibri" panose="020F0502020204030204" pitchFamily="34" charset="0"/>
              </a:rPr>
              <a:t>Paul commands the Ephesian believer to quit living like the lost people around them. </a:t>
            </a:r>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45</a:t>
            </a:fld>
            <a:endParaRPr lang="en-US" dirty="0"/>
          </a:p>
        </p:txBody>
      </p:sp>
    </p:spTree>
    <p:extLst>
      <p:ext uri="{BB962C8B-B14F-4D97-AF65-F5344CB8AC3E}">
        <p14:creationId xmlns:p14="http://schemas.microsoft.com/office/powerpoint/2010/main" val="23858381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Muli" pitchFamily="2" charset="77"/>
                <a:ea typeface="Times New Roman" panose="02020603050405020304" pitchFamily="18" charset="0"/>
                <a:cs typeface="Calibri" panose="020F0502020204030204" pitchFamily="34" charset="0"/>
              </a:rPr>
              <a:t>"You must no longer” indicates that it was a current ongoing issue. In v.19 Paul describes the behavior of the Gentiles that many of the Ephesians were walking in. </a:t>
            </a:r>
            <a:endParaRPr lang="en-US" dirty="0">
              <a:latin typeface="Muli" pitchFamily="2" charset="77"/>
            </a:endParaRPr>
          </a:p>
          <a:p>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46</a:t>
            </a:fld>
            <a:endParaRPr lang="en-US" dirty="0"/>
          </a:p>
        </p:txBody>
      </p:sp>
    </p:spTree>
    <p:extLst>
      <p:ext uri="{BB962C8B-B14F-4D97-AF65-F5344CB8AC3E}">
        <p14:creationId xmlns:p14="http://schemas.microsoft.com/office/powerpoint/2010/main" val="33952340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Muli" pitchFamily="2" charset="77"/>
                <a:ea typeface="Times New Roman" panose="02020603050405020304" pitchFamily="18" charset="0"/>
                <a:cs typeface="Calibri" panose="020F0502020204030204" pitchFamily="34" charset="0"/>
              </a:rPr>
              <a:t>Sensuality literally means unbridled lust. When someone’s unbridled lust is in control, look what results. They are “greedy to practice every kind of impurity”. If you wanted to describe a modern-day sex addiction it’s hard to do better than the CSB translation of this verse: </a:t>
            </a:r>
            <a:endParaRPr lang="en-US" sz="1200" dirty="0">
              <a:effectLst/>
              <a:latin typeface="Muli" pitchFamily="2" charset="77"/>
              <a:ea typeface="Times New Roman" panose="02020603050405020304" pitchFamily="18" charset="0"/>
            </a:endParaRPr>
          </a:p>
          <a:p>
            <a:endParaRPr lang="en-US" dirty="0">
              <a:latin typeface="Muli" pitchFamily="2" charset="77"/>
            </a:endParaRPr>
          </a:p>
          <a:p>
            <a:endParaRPr lang="en-US"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47</a:t>
            </a:fld>
            <a:endParaRPr lang="en-US" dirty="0"/>
          </a:p>
        </p:txBody>
      </p:sp>
    </p:spTree>
    <p:extLst>
      <p:ext uri="{BB962C8B-B14F-4D97-AF65-F5344CB8AC3E}">
        <p14:creationId xmlns:p14="http://schemas.microsoft.com/office/powerpoint/2010/main" val="9879198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uli" pitchFamily="2" charset="77"/>
              </a:rPr>
              <a:t>But then Paul reminds the Eph. that this isn't who they are </a:t>
            </a:r>
          </a:p>
        </p:txBody>
      </p:sp>
      <p:sp>
        <p:nvSpPr>
          <p:cNvPr id="4" name="Slide Number Placeholder 3"/>
          <p:cNvSpPr>
            <a:spLocks noGrp="1"/>
          </p:cNvSpPr>
          <p:nvPr>
            <p:ph type="sldNum" sz="quarter" idx="5"/>
          </p:nvPr>
        </p:nvSpPr>
        <p:spPr/>
        <p:txBody>
          <a:bodyPr/>
          <a:lstStyle/>
          <a:p>
            <a:fld id="{91E1F001-FFE7-0A47-B94F-8ECC68DCCDBE}" type="slidenum">
              <a:rPr lang="en-US" smtClean="0"/>
              <a:t>48</a:t>
            </a:fld>
            <a:endParaRPr lang="en-US" dirty="0"/>
          </a:p>
        </p:txBody>
      </p:sp>
    </p:spTree>
    <p:extLst>
      <p:ext uri="{BB962C8B-B14F-4D97-AF65-F5344CB8AC3E}">
        <p14:creationId xmlns:p14="http://schemas.microsoft.com/office/powerpoint/2010/main" val="25283338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2800"/>
              <a:buFont typeface="Cambria"/>
              <a:buNone/>
            </a:pPr>
            <a:r>
              <a:rPr lang="en-US" sz="1800" dirty="0">
                <a:solidFill>
                  <a:srgbClr val="000000"/>
                </a:solidFill>
                <a:latin typeface="Muli" pitchFamily="2" charset="77"/>
                <a:ea typeface="Cambria"/>
                <a:cs typeface="Cambria"/>
                <a:sym typeface="Cambria"/>
              </a:rPr>
              <a:t>Paul calls the Ephesians to repent from walking the path of the Gentiles in immorality and to walk a new path that is in line with their identity in Christ. Notice what Paul doesn’t say. He doesn’t say to this group of Christians stuck in sexual bondage. Just try harder and pray more. He doesn't give Christian cliques but instead Paul gives six commands for how the Ephesians can walk a new path of freedom that leads them to the fullness of their identity in Christ. Just as there are certain practices that keep us stuck in our old life and identity, there are also practices that will help us live our new life in Christ. This is important...</a:t>
            </a:r>
          </a:p>
          <a:p>
            <a:pPr marL="0" marR="0" lvl="0" indent="0" algn="l" defTabSz="914400" rtl="0" eaLnBrk="1" fontAlgn="auto" latinLnBrk="0" hangingPunct="1">
              <a:lnSpc>
                <a:spcPct val="100000"/>
              </a:lnSpc>
              <a:spcBef>
                <a:spcPts val="0"/>
              </a:spcBef>
              <a:spcAft>
                <a:spcPts val="0"/>
              </a:spcAft>
              <a:buClr>
                <a:srgbClr val="000000"/>
              </a:buClr>
              <a:buSzPts val="2800"/>
              <a:buFont typeface="Cambria"/>
              <a:buNone/>
              <a:tabLst/>
              <a:defRPr/>
            </a:pPr>
            <a:endParaRPr lang="en-US" sz="1200" dirty="0">
              <a:solidFill>
                <a:srgbClr val="000000"/>
              </a:solidFill>
              <a:latin typeface="Muli" pitchFamily="2" charset="77"/>
              <a:ea typeface="Cambria"/>
              <a:cs typeface="Cambria"/>
              <a:sym typeface="Cambria"/>
            </a:endParaRPr>
          </a:p>
          <a:p>
            <a:pPr marL="0" marR="0" lvl="0" indent="0" algn="l" defTabSz="914400" rtl="0" eaLnBrk="1" fontAlgn="auto" latinLnBrk="0" hangingPunct="1">
              <a:lnSpc>
                <a:spcPct val="100000"/>
              </a:lnSpc>
              <a:spcBef>
                <a:spcPts val="0"/>
              </a:spcBef>
              <a:spcAft>
                <a:spcPts val="0"/>
              </a:spcAft>
              <a:buClr>
                <a:srgbClr val="000000"/>
              </a:buClr>
              <a:buSzPts val="2800"/>
              <a:buFont typeface="Cambria"/>
              <a:buNone/>
              <a:tabLst/>
              <a:defRPr/>
            </a:pPr>
            <a:r>
              <a:rPr lang="en-US" sz="1200" dirty="0">
                <a:solidFill>
                  <a:srgbClr val="000000"/>
                </a:solidFill>
                <a:latin typeface="Muli" pitchFamily="2" charset="77"/>
                <a:ea typeface="Cambria"/>
                <a:cs typeface="Cambria"/>
                <a:sym typeface="Cambria"/>
              </a:rPr>
              <a:t>... because when we exhort others to leave sexual sin behind without a clear pathway to freedom it can multiply the shame for the believer who has tried and failed and begged God to take this desire away only to fail again. -Paul called the Ephesians to repent and he gives them six areas to grow in in order to walk in freedom. These are the six areas the FF program is built on. So real quick let me run through these and show how we apply these principles in our program for someone stuck in porn or other sexual sin.</a:t>
            </a:r>
            <a:endParaRPr lang="en-US" sz="1200" dirty="0">
              <a:latin typeface="Muli" pitchFamily="2" charset="77"/>
            </a:endParaRPr>
          </a:p>
          <a:p>
            <a:pPr marL="0" marR="0" lvl="0" indent="0" algn="l" rtl="0">
              <a:lnSpc>
                <a:spcPct val="100000"/>
              </a:lnSpc>
              <a:spcBef>
                <a:spcPts val="0"/>
              </a:spcBef>
              <a:spcAft>
                <a:spcPts val="0"/>
              </a:spcAft>
              <a:buClr>
                <a:srgbClr val="000000"/>
              </a:buClr>
              <a:buSzPts val="2800"/>
              <a:buFont typeface="Cambria"/>
              <a:buNone/>
            </a:pPr>
            <a:endParaRPr lang="en-US" sz="1200" dirty="0">
              <a:latin typeface="Muli" pitchFamily="2" charset="77"/>
            </a:endParaRPr>
          </a:p>
          <a:p>
            <a:pPr marL="0" marR="0" lvl="0" indent="0" algn="l" rtl="0">
              <a:lnSpc>
                <a:spcPct val="100000"/>
              </a:lnSpc>
              <a:spcBef>
                <a:spcPts val="0"/>
              </a:spcBef>
              <a:spcAft>
                <a:spcPts val="0"/>
              </a:spcAft>
              <a:buClr>
                <a:srgbClr val="000000"/>
              </a:buClr>
              <a:buSzPts val="2800"/>
              <a:buFont typeface="Cambria"/>
              <a:buNone/>
            </a:pPr>
            <a:endParaRPr lang="en-US" sz="1200" dirty="0">
              <a:latin typeface="Muli" pitchFamily="2" charset="77"/>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49</a:t>
            </a:fld>
            <a:endParaRPr lang="en-US" dirty="0"/>
          </a:p>
        </p:txBody>
      </p:sp>
    </p:spTree>
    <p:extLst>
      <p:ext uri="{BB962C8B-B14F-4D97-AF65-F5344CB8AC3E}">
        <p14:creationId xmlns:p14="http://schemas.microsoft.com/office/powerpoint/2010/main" val="3052698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E1477-57D3-D203-79F4-86B52307F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90AE4-3CB5-DBEA-A000-604A36CA1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6A95F-1487-BBEE-E074-5766589E07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uli" pitchFamily="2" charset="77"/>
              </a:rPr>
              <a:t>These are stats for practicing Christians. A practicing Christian is defined as a Christian who strongly agrees that their faith is very important to them and they attend church regularly. Of the practicing Christian men…</a:t>
            </a:r>
          </a:p>
          <a:p>
            <a:endParaRPr lang="en-US" dirty="0">
              <a:latin typeface="Muli"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uli" pitchFamily="2" charset="77"/>
              </a:rPr>
              <a:t>but for the younger generation it's even higher</a:t>
            </a:r>
          </a:p>
          <a:p>
            <a:endParaRPr lang="en-US" dirty="0">
              <a:latin typeface="Muli" pitchFamily="2" charset="77"/>
            </a:endParaRPr>
          </a:p>
          <a:p>
            <a:pPr marL="0" lvl="0" indent="0" algn="l" rtl="0">
              <a:spcBef>
                <a:spcPts val="0"/>
              </a:spcBef>
              <a:spcAft>
                <a:spcPts val="0"/>
              </a:spcAft>
              <a:buNone/>
            </a:pPr>
            <a:r>
              <a:rPr lang="en-US" dirty="0">
                <a:latin typeface="Muli" pitchFamily="2" charset="77"/>
              </a:rPr>
              <a:t>Let these stats sink in. These are the next generation of Christian husband, fathers, pastors and leaders being discipled by porn. </a:t>
            </a:r>
          </a:p>
          <a:p>
            <a:pPr marL="0" lvl="0" indent="0" algn="l" rtl="0">
              <a:spcBef>
                <a:spcPts val="0"/>
              </a:spcBef>
              <a:spcAft>
                <a:spcPts val="0"/>
              </a:spcAft>
              <a:buNone/>
            </a:pPr>
            <a:endParaRPr lang="en-US" dirty="0">
              <a:latin typeface="Muli" pitchFamily="2" charset="77"/>
            </a:endParaRPr>
          </a:p>
          <a:p>
            <a:pPr marL="0" lvl="0" indent="0" algn="l" rtl="0">
              <a:spcBef>
                <a:spcPts val="0"/>
              </a:spcBef>
              <a:spcAft>
                <a:spcPts val="0"/>
              </a:spcAft>
              <a:buNone/>
            </a:pPr>
            <a:r>
              <a:rPr lang="en-US" dirty="0">
                <a:latin typeface="Muli" pitchFamily="2" charset="77"/>
              </a:rPr>
              <a:t>Its not just a man’s issue…</a:t>
            </a:r>
          </a:p>
          <a:p>
            <a:endParaRPr lang="en-US" dirty="0">
              <a:latin typeface="Muli" pitchFamily="2" charset="77"/>
            </a:endParaRPr>
          </a:p>
          <a:p>
            <a:endParaRPr lang="en-US" dirty="0">
              <a:latin typeface="Muli" pitchFamily="2" charset="77"/>
            </a:endParaRPr>
          </a:p>
        </p:txBody>
      </p:sp>
      <p:sp>
        <p:nvSpPr>
          <p:cNvPr id="4" name="Slide Number Placeholder 3">
            <a:extLst>
              <a:ext uri="{FF2B5EF4-FFF2-40B4-BE49-F238E27FC236}">
                <a16:creationId xmlns:a16="http://schemas.microsoft.com/office/drawing/2014/main" id="{06C2C05C-1ECF-9357-13DB-4C08B50D9AE4}"/>
              </a:ext>
            </a:extLst>
          </p:cNvPr>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2050034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Muli" pitchFamily="2" charset="77"/>
                <a:ea typeface="Times New Roman" panose="02020603050405020304" pitchFamily="18" charset="0"/>
              </a:rPr>
              <a:t>The apostle Paul cast a grand vision of our identity in Christ in the first 3 chapters but now he is gets very practical about how to build the habits(or system-if you will) that will make living out of our identity in Christ a lifestyle. </a:t>
            </a:r>
            <a:endParaRPr lang="en-US" sz="1800" dirty="0">
              <a:effectLst/>
              <a:latin typeface="Muli" pitchFamily="2" charset="77"/>
              <a:ea typeface="Times New Roman" panose="02020603050405020304" pitchFamily="18" charset="0"/>
            </a:endParaRPr>
          </a:p>
          <a:p>
            <a:pPr marL="0" marR="0">
              <a:spcBef>
                <a:spcPts val="0"/>
              </a:spcBef>
              <a:spcAft>
                <a:spcPts val="0"/>
              </a:spcAft>
            </a:pPr>
            <a:r>
              <a:rPr lang="en-US" sz="1800" dirty="0">
                <a:solidFill>
                  <a:srgbClr val="000000"/>
                </a:solidFill>
                <a:effectLst/>
                <a:latin typeface="Muli" pitchFamily="2" charset="77"/>
                <a:ea typeface="Times New Roman" panose="02020603050405020304" pitchFamily="18" charset="0"/>
              </a:rPr>
              <a:t> </a:t>
            </a:r>
            <a:r>
              <a:rPr lang="en-US" sz="1800" dirty="0">
                <a:solidFill>
                  <a:schemeClr val="tx1"/>
                </a:solidFill>
                <a:effectLst/>
                <a:latin typeface="Muli" pitchFamily="2" charset="77"/>
                <a:ea typeface="Times New Roman" panose="02020603050405020304" pitchFamily="18" charset="0"/>
              </a:rPr>
              <a:t>-</a:t>
            </a:r>
            <a:r>
              <a:rPr lang="en-US" sz="1800" dirty="0">
                <a:solidFill>
                  <a:srgbClr val="000000"/>
                </a:solidFill>
                <a:effectLst/>
                <a:latin typeface="Muli" pitchFamily="2" charset="77"/>
                <a:ea typeface="Times New Roman" panose="02020603050405020304" pitchFamily="18" charset="0"/>
              </a:rPr>
              <a:t>These principles can be applied to any sin that keeps a person entangled in their old life. I don’t know of a passage of scripture that gives more practical instructions for walking in freedom from sexual sin and living out of an identity in Christ than this one. </a:t>
            </a:r>
          </a:p>
          <a:p>
            <a:r>
              <a:rPr lang="en-US" sz="1800" dirty="0">
                <a:latin typeface="Muli" pitchFamily="2" charset="77"/>
              </a:rPr>
              <a:t>Paul uses the analogy of changing clothing--putting off the old and putting on the new. The new things Paul commands us to put on, deal with 6 growth areas. </a:t>
            </a:r>
          </a:p>
        </p:txBody>
      </p:sp>
      <p:sp>
        <p:nvSpPr>
          <p:cNvPr id="4" name="Slide Number Placeholder 3"/>
          <p:cNvSpPr>
            <a:spLocks noGrp="1"/>
          </p:cNvSpPr>
          <p:nvPr>
            <p:ph type="sldNum" sz="quarter" idx="5"/>
          </p:nvPr>
        </p:nvSpPr>
        <p:spPr/>
        <p:txBody>
          <a:bodyPr/>
          <a:lstStyle/>
          <a:p>
            <a:fld id="{91E1F001-FFE7-0A47-B94F-8ECC68DCCDBE}" type="slidenum">
              <a:rPr lang="en-US" smtClean="0"/>
              <a:t>50</a:t>
            </a:fld>
            <a:endParaRPr lang="en-US" dirty="0"/>
          </a:p>
        </p:txBody>
      </p:sp>
    </p:spTree>
    <p:extLst>
      <p:ext uri="{BB962C8B-B14F-4D97-AF65-F5344CB8AC3E}">
        <p14:creationId xmlns:p14="http://schemas.microsoft.com/office/powerpoint/2010/main" val="32994828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Separating from sin and specifically closing access to porn and triggering media is a first step in the process. We coach people on how to lock up their phone and devices but its rooted in a conviction that we pursue holiness because that’s our identity in Christ. This sin struggle is not who we are. </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Next Paul commands…</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We teach a tool called BRACE which is an acronym showing the steps needed to build a new neurological pathway in the brain. Its based on brain science and 4 biblical principles and it has proven to be a powerful tool to renew the mind. It helps people at the point of temptation connect with God, His word and His people. -One of the ministers who went through our program said simply using BRACE tripled the amount of scripture he memorized. </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-We have an I'm triggered button on our app that a person can hit &amp; send a message to their </a:t>
            </a:r>
            <a:r>
              <a:rPr lang="en-US" dirty="0" err="1">
                <a:latin typeface="Muli" pitchFamily="2" charset="77"/>
              </a:rPr>
              <a:t>accountabil</a:t>
            </a:r>
            <a:r>
              <a:rPr lang="en-US" dirty="0">
                <a:latin typeface="Muli" pitchFamily="2" charset="77"/>
              </a:rPr>
              <a:t> so they can reach out &amp; pray. Speaking of account...</a:t>
            </a:r>
            <a:endParaRPr dirty="0">
              <a:latin typeface="Muli" pitchFamily="2" charset="77"/>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dirty="0">
                <a:latin typeface="Muli" pitchFamily="2" charset="77"/>
                <a:ea typeface="Calibri"/>
                <a:cs typeface="Calibri"/>
                <a:sym typeface="Calibri"/>
              </a:rPr>
              <a:t>Porn stunts a person's relational connections and causes them to isolate. Those who don't have deep connections in real life are more susceptible to the fake intimacy of porn or a sexual hook up. But through daily check ins on our app and check in phone calls people connect regularly and foster </a:t>
            </a:r>
            <a:r>
              <a:rPr lang="en-US" sz="1000" dirty="0">
                <a:latin typeface="Muli" pitchFamily="2" charset="77"/>
                <a:ea typeface="Calibri"/>
                <a:cs typeface="Calibri"/>
                <a:sym typeface="Calibri"/>
              </a:rPr>
              <a:t>vulnerability and confession and walking in the light. </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dirty="0">
                <a:latin typeface="Muli" pitchFamily="2" charset="77"/>
                <a:ea typeface="Calibri"/>
                <a:cs typeface="Calibri"/>
                <a:sym typeface="Calibri"/>
              </a:rPr>
              <a:t>Paul is specifically talking about dealing with and processing your anger but the principle can be applied to any negative emotions (v.26). Most people don’t realize they have emotional triggers that they medicate with porn. So growing in emotional awareness and intelligence is a key factor to finding freedom. Instead of being ruled by their emotions people learn to identify and process their emotions with God and others. This is the key part of our daily check in on the app.</a:t>
            </a:r>
            <a:endParaRPr sz="1200" dirty="0">
              <a:latin typeface="Muli" pitchFamily="2" charset="77"/>
              <a:ea typeface="Calibri"/>
              <a:cs typeface="Calibri"/>
              <a:sym typeface="Calibri"/>
            </a:endParaRPr>
          </a:p>
          <a:p>
            <a:pPr marL="0" lvl="0" indent="0" algn="l" rtl="0">
              <a:spcBef>
                <a:spcPts val="0"/>
              </a:spcBef>
              <a:spcAft>
                <a:spcPts val="0"/>
              </a:spcAft>
              <a:buClr>
                <a:schemeClr val="dk1"/>
              </a:buClr>
              <a:buSzPts val="1200"/>
              <a:buFont typeface="Arial"/>
              <a:buNone/>
            </a:pP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dirty="0">
                <a:latin typeface="Muli" pitchFamily="2" charset="77"/>
              </a:rPr>
              <a:t>Learning to replace lies with God’s truth is a key to walking in freedom and living out our identity in Christ. Even secular scientist say that what makes trauma so damaging are the lies people believe as a result of the trauma. Trauma is a potent delivery system for Satan's lies. Lies like I’m worthless, I’m a failure, I don’t matter, God is done with me, I’m hopeless, this trauma is my fault, etc. Lies feed a shame identity which feeds the negative emotions that the person has learned to medicate with porn. So replacing these lies with the truth of our identity in Christ is critical. The last growth area is...</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All of these steps work together to help us understand and live out of our identity in Christ. One of the saddest things I see is so many believers living out of a shame identity instead of their identity as a child of the King. Each of these six growth areas is rooted in and leads to living out of our true identity in Christ. When people start believing their identity in Christ and living it by faith--it is powerful. It isn’t just head knowledge but it becomes a lifestyle. What’s incredible about these six areas of growth that the apostle Paul lays out is they just happen to address the six roots of a porn or sex addiction. </a:t>
            </a: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a:p>
            <a:pPr marL="0" lvl="0" indent="0" algn="l" rtl="0">
              <a:spcBef>
                <a:spcPts val="0"/>
              </a:spcBef>
              <a:spcAft>
                <a:spcPts val="0"/>
              </a:spcAft>
              <a:buClr>
                <a:schemeClr val="dk1"/>
              </a:buClr>
              <a:buSzPts val="1200"/>
              <a:buFont typeface="Arial"/>
              <a:buNone/>
            </a:pPr>
            <a:endParaRPr dirty="0">
              <a:latin typeface="Muli" pitchFamily="2" charset="77"/>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Cambria" panose="02040503050406030204" pitchFamily="18" charset="0"/>
                <a:ea typeface="Times New Roman" panose="02020603050405020304" pitchFamily="18" charset="0"/>
                <a:cs typeface="Calibri" panose="020F0502020204030204" pitchFamily="34" charset="0"/>
              </a:rPr>
              <a:t>Think about that for a minute. Paul’s solutions given to the Ephesians 2000 years ago specifically address the roots of this very modern issue of internet pornography addiction-which is incredible.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mbria" panose="02040503050406030204" pitchFamily="18" charset="0"/>
                <a:ea typeface="Times New Roman" panose="02020603050405020304" pitchFamily="18" charset="0"/>
              </a:rPr>
              <a:t>-The Freedom Fight program systematically addresses each of the roots with the solutions Paul lays out. And as we address each root, we must help people gain the knowledge, skills and convictions to outgrow porn.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effectLst/>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1E1F001-FFE7-0A47-B94F-8ECC68DCCDBE}" type="slidenum">
              <a:rPr lang="en-US" smtClean="0"/>
              <a:t>57</a:t>
            </a:fld>
            <a:endParaRPr lang="en-US" dirty="0"/>
          </a:p>
        </p:txBody>
      </p:sp>
    </p:spTree>
    <p:extLst>
      <p:ext uri="{BB962C8B-B14F-4D97-AF65-F5344CB8AC3E}">
        <p14:creationId xmlns:p14="http://schemas.microsoft.com/office/powerpoint/2010/main" val="34621070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Muli" pitchFamily="2" charset="77"/>
              </a:rPr>
              <a:t>These are being sold on Amazon. The first third of the book is about the Brutal Realities of </a:t>
            </a:r>
            <a:r>
              <a:rPr lang="en-US" dirty="0" err="1">
                <a:latin typeface="Muli" pitchFamily="2" charset="77"/>
              </a:rPr>
              <a:t>porns</a:t>
            </a:r>
            <a:r>
              <a:rPr lang="en-US" dirty="0">
                <a:latin typeface="Muli" pitchFamily="2" charset="77"/>
              </a:rPr>
              <a:t> impact and the second two thirds unpack the six roots of a porn addiction and how to address them. </a:t>
            </a:r>
          </a:p>
          <a:p>
            <a:pPr marL="0" lvl="0" indent="0" algn="l" rtl="0">
              <a:spcBef>
                <a:spcPts val="0"/>
              </a:spcBef>
              <a:spcAft>
                <a:spcPts val="0"/>
              </a:spcAft>
              <a:buNone/>
            </a:pPr>
            <a:endParaRPr dirty="0">
              <a:latin typeface="Muli" pitchFamily="2" charset="77"/>
            </a:endParaRPr>
          </a:p>
          <a:p>
            <a:pPr marL="0" marR="0" lvl="0" indent="0" algn="l" rtl="0">
              <a:lnSpc>
                <a:spcPct val="100000"/>
              </a:lnSpc>
              <a:spcBef>
                <a:spcPts val="0"/>
              </a:spcBef>
              <a:spcAft>
                <a:spcPts val="0"/>
              </a:spcAft>
              <a:buClr>
                <a:schemeClr val="dk1"/>
              </a:buClr>
              <a:buSzPts val="1200"/>
              <a:buFont typeface="Mulish"/>
              <a:buNone/>
            </a:pPr>
            <a:r>
              <a:rPr lang="en-US" dirty="0">
                <a:latin typeface="Muli" pitchFamily="2" charset="77"/>
                <a:ea typeface="Mulish"/>
                <a:cs typeface="Mulish"/>
                <a:sym typeface="Mulish"/>
              </a:rPr>
              <a:t>-Our seven-month recovery/discipleship program systematically walks through these six areas of growth.</a:t>
            </a:r>
            <a:endParaRPr dirty="0">
              <a:latin typeface="Muli" pitchFamily="2" charset="77"/>
            </a:endParaRPr>
          </a:p>
          <a:p>
            <a:pPr marL="0" lvl="0" indent="0" algn="l" rtl="0">
              <a:spcBef>
                <a:spcPts val="0"/>
              </a:spcBef>
              <a:spcAft>
                <a:spcPts val="0"/>
              </a:spcAft>
              <a:buNone/>
            </a:pPr>
            <a:endParaRPr dirty="0">
              <a:latin typeface="Muli" pitchFamily="2" charset="77"/>
            </a:endParaRPr>
          </a:p>
        </p:txBody>
      </p:sp>
      <p:sp>
        <p:nvSpPr>
          <p:cNvPr id="573" name="Google Shape;573;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Its a video based program with short 5-8 minute videos, a short Bible study with each lesson and our app to keep you connected and accountable. </a:t>
            </a:r>
            <a:endParaRPr dirty="0">
              <a:latin typeface="Muli" pitchFamily="2" charset="77"/>
            </a:endParaRPr>
          </a:p>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-The results we are seeing have been incredible. </a:t>
            </a:r>
            <a:endParaRPr dirty="0">
              <a:latin typeface="Muli" pitchFamily="2" charset="77"/>
            </a:endParaRPr>
          </a:p>
        </p:txBody>
      </p:sp>
      <p:sp>
        <p:nvSpPr>
          <p:cNvPr id="580" name="Google Shape;58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26566-9168-6495-8D48-A223D4BC0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D41AE-356B-E0D9-B66C-0EF45A2433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C64EE-CB55-4344-224E-7DAB8C710311}"/>
              </a:ext>
            </a:extLst>
          </p:cNvPr>
          <p:cNvSpPr>
            <a:spLocks noGrp="1"/>
          </p:cNvSpPr>
          <p:nvPr>
            <p:ph type="body" idx="1"/>
          </p:nvPr>
        </p:nvSpPr>
        <p:spPr/>
        <p:txBody>
          <a:bodyPr/>
          <a:lstStyle/>
          <a:p>
            <a:pPr marL="0" lvl="0" indent="0" algn="l" rtl="0">
              <a:spcBef>
                <a:spcPts val="0"/>
              </a:spcBef>
              <a:spcAft>
                <a:spcPts val="0"/>
              </a:spcAft>
              <a:buNone/>
            </a:pPr>
            <a:r>
              <a:rPr lang="en-US" dirty="0">
                <a:latin typeface="Muli" pitchFamily="2" charset="77"/>
              </a:rPr>
              <a:t>These are our future Christian wives and mom’s women's leaders in the church being discipled by pornography. </a:t>
            </a:r>
          </a:p>
          <a:p>
            <a:pPr marL="0" lvl="0" indent="0" algn="l" rtl="0">
              <a:spcBef>
                <a:spcPts val="0"/>
              </a:spcBef>
              <a:spcAft>
                <a:spcPts val="0"/>
              </a:spcAft>
              <a:buNone/>
            </a:pPr>
            <a:endParaRPr lang="en-US" dirty="0">
              <a:latin typeface="Muli" pitchFamily="2" charset="77"/>
            </a:endParaRPr>
          </a:p>
          <a:p>
            <a:pPr marL="0" lvl="0" indent="0" algn="l" rtl="0">
              <a:spcBef>
                <a:spcPts val="0"/>
              </a:spcBef>
              <a:spcAft>
                <a:spcPts val="0"/>
              </a:spcAft>
              <a:buNone/>
            </a:pPr>
            <a:r>
              <a:rPr lang="en-US" dirty="0">
                <a:latin typeface="Muli" pitchFamily="2" charset="77"/>
              </a:rPr>
              <a:t>-Ok--Let me take a poll of these stats. How many of you are surprised at how high these numbers are? </a:t>
            </a:r>
          </a:p>
          <a:p>
            <a:pPr marL="0" lvl="0" indent="0" algn="l" rtl="0">
              <a:spcBef>
                <a:spcPts val="0"/>
              </a:spcBef>
              <a:spcAft>
                <a:spcPts val="0"/>
              </a:spcAft>
              <a:buNone/>
            </a:pPr>
            <a:r>
              <a:rPr lang="en-US" dirty="0">
                <a:latin typeface="Muli" pitchFamily="2" charset="77"/>
              </a:rPr>
              <a:t>--What you expected?</a:t>
            </a:r>
          </a:p>
          <a:p>
            <a:pPr marL="0" lvl="0" indent="0" algn="l" rtl="0">
              <a:spcBef>
                <a:spcPts val="0"/>
              </a:spcBef>
              <a:spcAft>
                <a:spcPts val="0"/>
              </a:spcAft>
              <a:buNone/>
            </a:pPr>
            <a:r>
              <a:rPr lang="en-US" dirty="0">
                <a:latin typeface="Muli" pitchFamily="2" charset="77"/>
              </a:rPr>
              <a:t>--Anyone surprised at how low these are? </a:t>
            </a:r>
          </a:p>
          <a:p>
            <a:pPr marL="0" lvl="0" indent="0" algn="l" rtl="0">
              <a:spcBef>
                <a:spcPts val="0"/>
              </a:spcBef>
              <a:spcAft>
                <a:spcPts val="0"/>
              </a:spcAft>
              <a:buNone/>
            </a:pPr>
            <a:endParaRPr lang="en-US" dirty="0">
              <a:latin typeface="Muli" pitchFamily="2" charset="77"/>
            </a:endParaRPr>
          </a:p>
          <a:p>
            <a:pPr marL="0" lvl="0" indent="0" algn="l" rtl="0">
              <a:spcBef>
                <a:spcPts val="0"/>
              </a:spcBef>
              <a:spcAft>
                <a:spcPts val="0"/>
              </a:spcAft>
              <a:buNone/>
            </a:pPr>
            <a:r>
              <a:rPr lang="en-US" dirty="0">
                <a:latin typeface="Muli" pitchFamily="2" charset="77"/>
              </a:rPr>
              <a:t>The 2</a:t>
            </a:r>
            <a:r>
              <a:rPr lang="en-US" baseline="30000" dirty="0">
                <a:latin typeface="Muli" pitchFamily="2" charset="77"/>
              </a:rPr>
              <a:t>nd</a:t>
            </a:r>
            <a:r>
              <a:rPr lang="en-US" dirty="0">
                <a:latin typeface="Muli" pitchFamily="2" charset="77"/>
              </a:rPr>
              <a:t> brutal reality is that its…</a:t>
            </a:r>
          </a:p>
          <a:p>
            <a:endParaRPr lang="en-US" dirty="0">
              <a:latin typeface="Muli" pitchFamily="2" charset="77"/>
            </a:endParaRPr>
          </a:p>
        </p:txBody>
      </p:sp>
      <p:sp>
        <p:nvSpPr>
          <p:cNvPr id="4" name="Slide Number Placeholder 3">
            <a:extLst>
              <a:ext uri="{FF2B5EF4-FFF2-40B4-BE49-F238E27FC236}">
                <a16:creationId xmlns:a16="http://schemas.microsoft.com/office/drawing/2014/main" id="{ABD724A7-1CB8-8CA0-093B-84762EAFAE95}"/>
              </a:ext>
            </a:extLst>
          </p:cNvPr>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5942109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I want to ask Cole Davis to come up and share his story of finding freedom. Cole is the engagement </a:t>
            </a:r>
            <a:r>
              <a:rPr lang="en-US" dirty="0" err="1">
                <a:latin typeface="Muli" pitchFamily="2" charset="77"/>
                <a:ea typeface="Mulish"/>
                <a:cs typeface="Mulish"/>
                <a:sym typeface="Mulish"/>
              </a:rPr>
              <a:t>dir</a:t>
            </a:r>
            <a:r>
              <a:rPr lang="en-US" dirty="0">
                <a:latin typeface="Muli" pitchFamily="2" charset="77"/>
                <a:ea typeface="Mulish"/>
                <a:cs typeface="Mulish"/>
                <a:sym typeface="Mulish"/>
              </a:rPr>
              <a:t> for the FF--so if you need some free coaching about how to utilize the FF in your church or ministry --he is your guy. </a:t>
            </a:r>
            <a:endParaRPr dirty="0">
              <a:latin typeface="Muli" pitchFamily="2" charset="77"/>
            </a:endParaRPr>
          </a:p>
          <a:p>
            <a:pPr marL="0" marR="0" lvl="0" indent="0" algn="l" rtl="0">
              <a:lnSpc>
                <a:spcPct val="100000"/>
              </a:lnSpc>
              <a:spcBef>
                <a:spcPts val="0"/>
              </a:spcBef>
              <a:spcAft>
                <a:spcPts val="0"/>
              </a:spcAft>
              <a:buClr>
                <a:schemeClr val="dk1"/>
              </a:buClr>
              <a:buSzPts val="1400"/>
              <a:buFont typeface="Arial"/>
              <a:buNone/>
            </a:pPr>
            <a:endParaRPr dirty="0">
              <a:latin typeface="Muli" pitchFamily="2" charset="77"/>
              <a:ea typeface="Mulish"/>
              <a:cs typeface="Mulish"/>
              <a:sym typeface="Mulish"/>
            </a:endParaRPr>
          </a:p>
          <a:p>
            <a:pPr marL="0" marR="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-We took some key lessons from our six month program and created a introductory program called The 30 Day Challenge. I want to encourage you to use this free tool.</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a typeface="Mulish"/>
              <a:cs typeface="Mulish"/>
              <a:sym typeface="Mulish"/>
            </a:endParaRPr>
          </a:p>
        </p:txBody>
      </p:sp>
      <p:sp>
        <p:nvSpPr>
          <p:cNvPr id="594" name="Google Shape;594;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dirty="0">
                <a:latin typeface="Muli" pitchFamily="2" charset="77"/>
              </a:rPr>
              <a:t>-Besides the slides here are some other resources for you.</a:t>
            </a:r>
          </a:p>
          <a:p>
            <a:pPr marL="0" lvl="0" indent="0" algn="l" rtl="0">
              <a:spcBef>
                <a:spcPts val="0"/>
              </a:spcBef>
              <a:spcAft>
                <a:spcPts val="0"/>
              </a:spcAft>
              <a:buClr>
                <a:schemeClr val="dk1"/>
              </a:buClr>
              <a:buSzPts val="1200"/>
              <a:buFont typeface="Arial"/>
              <a:buNone/>
            </a:pPr>
            <a:endParaRPr dirty="0">
              <a:latin typeface="Muli" pitchFamily="2" charset="77"/>
            </a:endParaRPr>
          </a:p>
          <a:p>
            <a:pPr marL="0" lvl="0" indent="0" algn="l" rtl="0">
              <a:spcBef>
                <a:spcPts val="0"/>
              </a:spcBef>
              <a:spcAft>
                <a:spcPts val="0"/>
              </a:spcAft>
              <a:buClr>
                <a:schemeClr val="dk1"/>
              </a:buClr>
              <a:buSzPts val="1200"/>
              <a:buFont typeface="Arial"/>
              <a:buNone/>
            </a:pPr>
            <a:r>
              <a:rPr lang="en-US" dirty="0">
                <a:latin typeface="Muli" pitchFamily="2" charset="77"/>
              </a:rPr>
              <a:t>-When you download the Freedom Fight App, you’ll have access to the free 30 Day Challenge.</a:t>
            </a:r>
          </a:p>
          <a:p>
            <a:pPr marL="0" lvl="0" indent="0" algn="l" rtl="0">
              <a:spcBef>
                <a:spcPts val="0"/>
              </a:spcBef>
              <a:spcAft>
                <a:spcPts val="0"/>
              </a:spcAft>
              <a:buClr>
                <a:schemeClr val="dk1"/>
              </a:buClr>
              <a:buSzPts val="1200"/>
              <a:buFont typeface="Arial"/>
              <a:buNone/>
            </a:pPr>
            <a:endParaRPr lang="en-US" dirty="0">
              <a:latin typeface="Muli" pitchFamily="2" charset="77"/>
            </a:endParaRPr>
          </a:p>
          <a:p>
            <a:pPr marL="0" lvl="0" indent="0" algn="l" rtl="0">
              <a:spcBef>
                <a:spcPts val="0"/>
              </a:spcBef>
              <a:spcAft>
                <a:spcPts val="0"/>
              </a:spcAft>
              <a:buClr>
                <a:schemeClr val="dk1"/>
              </a:buClr>
              <a:buSzPts val="1200"/>
              <a:buFont typeface="Arial"/>
              <a:buNone/>
            </a:pPr>
            <a:r>
              <a:rPr lang="en-US" dirty="0">
                <a:latin typeface="Muli" pitchFamily="2" charset="77"/>
              </a:rPr>
              <a:t>The 30 Challenge has a leaders guide that gives you discussion question and is a discipleship tool that you can walk through with someone individually or in a small group.  You can download it from the Resources sections of the Freedom Fight App.</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endParaRPr lang="en-US"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-If someone comes up you and tells you they are struggling with porn you have a tool you can start walking with them through in 30DC.</a:t>
            </a:r>
            <a:endParaRPr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endParaRPr lang="en-US" dirty="0">
              <a:latin typeface="Muli" pitchFamily="2" charset="77"/>
            </a:endParaRP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-If you want some deeper training on this topic...</a:t>
            </a:r>
            <a:endParaRPr dirty="0">
              <a:latin typeface="Muli" pitchFamily="2" charset="77"/>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-For you or someone in your church that wants to head this up and you want to get them some more training our Sex Addiction Discipleship Leader certification has been significant in equipping leaders at deeper level. 35 hours of self paced work online and an 8 hour zoom training that is very interactive with our FF staff and other leaders from around the country. </a:t>
            </a:r>
            <a:endParaRPr dirty="0">
              <a:latin typeface="Muli" pitchFamily="2" charset="77"/>
            </a:endParaRPr>
          </a:p>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-Another resource is... </a:t>
            </a:r>
            <a:endParaRPr dirty="0">
              <a:latin typeface="Muli" pitchFamily="2" charset="77"/>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If you or someone you know is struggling with porn, Our Premium Groups are confidential online Groups lead by a certified leader who has proven experience in leading people to freedom. This paid group also means the participants are more committed and bought in and has really helped people to further faster in finding freedom.</a:t>
            </a:r>
            <a:endParaRPr dirty="0">
              <a:latin typeface="Muli" pitchFamily="2" charset="77"/>
            </a:endParaRPr>
          </a:p>
          <a:p>
            <a:pPr marL="0" lvl="0" indent="0" algn="l" rtl="0">
              <a:lnSpc>
                <a:spcPct val="100000"/>
              </a:lnSpc>
              <a:spcBef>
                <a:spcPts val="0"/>
              </a:spcBef>
              <a:spcAft>
                <a:spcPts val="0"/>
              </a:spcAft>
              <a:buClr>
                <a:schemeClr val="dk1"/>
              </a:buClr>
              <a:buSzPts val="1400"/>
              <a:buFont typeface="Mulish"/>
              <a:buNone/>
            </a:pPr>
            <a:r>
              <a:rPr lang="en-US" dirty="0">
                <a:latin typeface="Muli" pitchFamily="2" charset="77"/>
                <a:ea typeface="Mulish"/>
                <a:cs typeface="Mulish"/>
                <a:sym typeface="Mulish"/>
              </a:rPr>
              <a:t>And finally... </a:t>
            </a:r>
            <a:endParaRPr dirty="0">
              <a:latin typeface="Muli" pitchFamily="2" charset="77"/>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dirty="0">
                <a:latin typeface="Muli" pitchFamily="2" charset="77"/>
              </a:rPr>
              <a:t>-Besides the slides here are some other resources we want to send you. </a:t>
            </a:r>
          </a:p>
          <a:p>
            <a:pPr marL="0" lvl="0" indent="0" algn="l" rtl="0">
              <a:spcBef>
                <a:spcPts val="0"/>
              </a:spcBef>
              <a:spcAft>
                <a:spcPts val="0"/>
              </a:spcAft>
              <a:buClr>
                <a:schemeClr val="dk1"/>
              </a:buClr>
              <a:buSzPts val="1200"/>
              <a:buFont typeface="Arial"/>
              <a:buNone/>
            </a:pPr>
            <a:r>
              <a:rPr lang="en-US" dirty="0">
                <a:latin typeface="Muli" pitchFamily="2" charset="77"/>
              </a:rPr>
              <a:t>-When you sign up for the 30 DC you will get a daily email with 10 minutes or less of content. The 30 Challenge has a leaders guide that gives you discussion question and is a discipleship tool that you can walk through with someone individually or in a small group. </a:t>
            </a: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-If someone comes up you and tells you they are struggling with porn you have a tool you can start walking with them through in 30DC.</a:t>
            </a:r>
          </a:p>
          <a:p>
            <a:pPr marL="0" marR="0" lvl="0" indent="0" algn="l" rtl="0">
              <a:lnSpc>
                <a:spcPct val="100000"/>
              </a:lnSpc>
              <a:spcBef>
                <a:spcPts val="0"/>
              </a:spcBef>
              <a:spcAft>
                <a:spcPts val="0"/>
              </a:spcAft>
              <a:buClr>
                <a:schemeClr val="dk1"/>
              </a:buClr>
              <a:buSzPts val="1200"/>
              <a:buFont typeface="Arial"/>
              <a:buNone/>
            </a:pPr>
            <a:r>
              <a:rPr lang="en-US" dirty="0">
                <a:latin typeface="Muli" pitchFamily="2" charset="77"/>
              </a:rPr>
              <a:t>-If you want some deeper training on this topic...</a:t>
            </a: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a typeface="Muli"/>
              <a:cs typeface="Muli"/>
              <a:sym typeface="Muli"/>
            </a:endParaRP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a typeface="Muli"/>
              <a:cs typeface="Muli"/>
              <a:sym typeface="Muli"/>
            </a:endParaRP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a typeface="Muli"/>
              <a:cs typeface="Muli"/>
              <a:sym typeface="Muli"/>
            </a:endParaRPr>
          </a:p>
          <a:p>
            <a:pPr marL="0" lvl="0" indent="0" algn="l" rtl="0">
              <a:lnSpc>
                <a:spcPct val="100000"/>
              </a:lnSpc>
              <a:spcBef>
                <a:spcPts val="0"/>
              </a:spcBef>
              <a:spcAft>
                <a:spcPts val="0"/>
              </a:spcAft>
              <a:buClr>
                <a:schemeClr val="dk1"/>
              </a:buClr>
              <a:buSzPts val="1400"/>
              <a:buFont typeface="Arial"/>
              <a:buNone/>
            </a:pPr>
            <a:endParaRPr lang="en-US" dirty="0">
              <a:latin typeface="Muli" pitchFamily="2" charset="77"/>
              <a:ea typeface="Muli"/>
              <a:cs typeface="Muli"/>
              <a:sym typeface="Muli"/>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ea typeface="Muli"/>
                <a:cs typeface="Muli"/>
                <a:sym typeface="Muli"/>
              </a:rPr>
              <a:t>-You can sign up for a free coaching call with our Engagement Director Cole. I know I have hit you with a ton of information and he can help you sort it out and get you connected with  the right resources so you can disciple your people to freedom. </a:t>
            </a:r>
            <a:endParaRPr dirty="0">
              <a:latin typeface="Muli" pitchFamily="2" charset="77"/>
            </a:endParaRPr>
          </a:p>
          <a:p>
            <a:pPr marL="0" lvl="0" indent="0" algn="l" rtl="0">
              <a:lnSpc>
                <a:spcPct val="100000"/>
              </a:lnSpc>
              <a:spcBef>
                <a:spcPts val="0"/>
              </a:spcBef>
              <a:spcAft>
                <a:spcPts val="0"/>
              </a:spcAft>
              <a:buClr>
                <a:schemeClr val="dk1"/>
              </a:buClr>
              <a:buSzPts val="1400"/>
              <a:buFont typeface="Arial"/>
              <a:buNone/>
            </a:pPr>
            <a:endParaRPr dirty="0">
              <a:latin typeface="Muli" pitchFamily="2" charset="77"/>
              <a:ea typeface="Muli"/>
              <a:cs typeface="Muli"/>
              <a:sym typeface="Muli"/>
            </a:endParaRPr>
          </a:p>
          <a:p>
            <a:pPr marL="0" lvl="0" indent="0" algn="l" rtl="0">
              <a:lnSpc>
                <a:spcPct val="100000"/>
              </a:lnSpc>
              <a:spcBef>
                <a:spcPts val="0"/>
              </a:spcBef>
              <a:spcAft>
                <a:spcPts val="0"/>
              </a:spcAft>
              <a:buClr>
                <a:schemeClr val="dk1"/>
              </a:buClr>
              <a:buSzPts val="1400"/>
              <a:buFont typeface="Arial"/>
              <a:buNone/>
            </a:pPr>
            <a:r>
              <a:rPr lang="en-US" dirty="0">
                <a:latin typeface="Muli" pitchFamily="2" charset="77"/>
                <a:ea typeface="Muli"/>
                <a:cs typeface="Muli"/>
                <a:sym typeface="Muli"/>
              </a:rPr>
              <a:t>Let me close in prayer and I will be upfront and Cole will be at our booth. </a:t>
            </a:r>
            <a:endParaRPr dirty="0">
              <a:latin typeface="Muli" pitchFamily="2" charset="77"/>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a:extLst>
            <a:ext uri="{FF2B5EF4-FFF2-40B4-BE49-F238E27FC236}">
              <a16:creationId xmlns:a16="http://schemas.microsoft.com/office/drawing/2014/main" id="{541D7365-BEA0-CD0B-1C75-76E819DFB819}"/>
            </a:ext>
          </a:extLst>
        </p:cNvPr>
        <p:cNvGrpSpPr/>
        <p:nvPr/>
      </p:nvGrpSpPr>
      <p:grpSpPr>
        <a:xfrm>
          <a:off x="0" y="0"/>
          <a:ext cx="0" cy="0"/>
          <a:chOff x="0" y="0"/>
          <a:chExt cx="0" cy="0"/>
        </a:xfrm>
      </p:grpSpPr>
      <p:sp>
        <p:nvSpPr>
          <p:cNvPr id="231" name="Google Shape;231;g2df02b574c6_0_815:notes">
            <a:extLst>
              <a:ext uri="{FF2B5EF4-FFF2-40B4-BE49-F238E27FC236}">
                <a16:creationId xmlns:a16="http://schemas.microsoft.com/office/drawing/2014/main" id="{2DBACC63-4609-B63D-57A0-E68CCEA339B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Muli" pitchFamily="2" charset="77"/>
            </a:endParaRPr>
          </a:p>
        </p:txBody>
      </p:sp>
      <p:sp>
        <p:nvSpPr>
          <p:cNvPr id="232" name="Google Shape;232;g2df02b574c6_0_815:notes">
            <a:extLst>
              <a:ext uri="{FF2B5EF4-FFF2-40B4-BE49-F238E27FC236}">
                <a16:creationId xmlns:a16="http://schemas.microsoft.com/office/drawing/2014/main" id="{02847267-941D-5C83-8437-9F7FF9D30C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9873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a:extLst>
            <a:ext uri="{FF2B5EF4-FFF2-40B4-BE49-F238E27FC236}">
              <a16:creationId xmlns:a16="http://schemas.microsoft.com/office/drawing/2014/main" id="{8190522A-5035-84D1-850C-E9AF7BE3299E}"/>
            </a:ext>
          </a:extLst>
        </p:cNvPr>
        <p:cNvGrpSpPr/>
        <p:nvPr/>
      </p:nvGrpSpPr>
      <p:grpSpPr>
        <a:xfrm>
          <a:off x="0" y="0"/>
          <a:ext cx="0" cy="0"/>
          <a:chOff x="0" y="0"/>
          <a:chExt cx="0" cy="0"/>
        </a:xfrm>
      </p:grpSpPr>
      <p:sp>
        <p:nvSpPr>
          <p:cNvPr id="231" name="Google Shape;231;g2df02b574c6_0_815:notes">
            <a:extLst>
              <a:ext uri="{FF2B5EF4-FFF2-40B4-BE49-F238E27FC236}">
                <a16:creationId xmlns:a16="http://schemas.microsoft.com/office/drawing/2014/main" id="{9B4E5D4E-EAC2-3A85-AD9B-B79E0166CB5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Muli" pitchFamily="2" charset="77"/>
            </a:endParaRPr>
          </a:p>
        </p:txBody>
      </p:sp>
      <p:sp>
        <p:nvSpPr>
          <p:cNvPr id="232" name="Google Shape;232;g2df02b574c6_0_815:notes">
            <a:extLst>
              <a:ext uri="{FF2B5EF4-FFF2-40B4-BE49-F238E27FC236}">
                <a16:creationId xmlns:a16="http://schemas.microsoft.com/office/drawing/2014/main" id="{51E5547F-1AD2-7D43-DC41-35D75AE90BB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47745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uli" pitchFamily="2" charset="77"/>
            </a:endParaRPr>
          </a:p>
        </p:txBody>
      </p:sp>
      <p:sp>
        <p:nvSpPr>
          <p:cNvPr id="161" name="Google Shape;16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664F"/>
              </a:buClr>
              <a:buSzPts val="1800"/>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6" name="Google Shape;46;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47"/>
        <p:cNvGrpSpPr/>
        <p:nvPr/>
      </p:nvGrpSpPr>
      <p:grpSpPr>
        <a:xfrm>
          <a:off x="0" y="0"/>
          <a:ext cx="0" cy="0"/>
          <a:chOff x="0" y="0"/>
          <a:chExt cx="0" cy="0"/>
        </a:xfrm>
      </p:grpSpPr>
      <p:sp>
        <p:nvSpPr>
          <p:cNvPr id="48" name="Google Shape;48;p84"/>
          <p:cNvSpPr txBox="1">
            <a:spLocks noGrp="1"/>
          </p:cNvSpPr>
          <p:nvPr>
            <p:ph type="title"/>
          </p:nvPr>
        </p:nvSpPr>
        <p:spPr>
          <a:xfrm>
            <a:off x="838200" y="2415489"/>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00664F"/>
              </a:buClr>
              <a:buSzPts val="4400"/>
              <a:buFont typeface="Arial"/>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9" name="Google Shape;49;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pic>
        <p:nvPicPr>
          <p:cNvPr id="50" name="Google Shape;50;p84"/>
          <p:cNvPicPr preferRelativeResize="0"/>
          <p:nvPr/>
        </p:nvPicPr>
        <p:blipFill rotWithShape="1">
          <a:blip r:embed="rId2">
            <a:alphaModFix/>
          </a:blip>
          <a:srcRect/>
          <a:stretch/>
        </p:blipFill>
        <p:spPr>
          <a:xfrm>
            <a:off x="4268851" y="501649"/>
            <a:ext cx="3654298" cy="1143655"/>
          </a:xfrm>
          <a:prstGeom prst="rect">
            <a:avLst/>
          </a:prstGeom>
          <a:noFill/>
          <a:ln>
            <a:noFill/>
          </a:ln>
        </p:spPr>
      </p:pic>
      <p:pic>
        <p:nvPicPr>
          <p:cNvPr id="51" name="Google Shape;51;p84"/>
          <p:cNvPicPr preferRelativeResize="0"/>
          <p:nvPr/>
        </p:nvPicPr>
        <p:blipFill rotWithShape="1">
          <a:blip r:embed="rId2">
            <a:alphaModFix/>
          </a:blip>
          <a:srcRect/>
          <a:stretch/>
        </p:blipFill>
        <p:spPr>
          <a:xfrm>
            <a:off x="4268851" y="501649"/>
            <a:ext cx="3654298" cy="114365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664F"/>
              </a:buClr>
              <a:buSzPts val="3200"/>
              <a:buFont typeface="Arial"/>
              <a:buNone/>
              <a:defRPr sz="3200"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4" name="Google Shape;54;p8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ct val="60000"/>
              <a:buFont typeface="Arial" pitchFamily="34" charset="0"/>
              <a:buChar char="▪"/>
              <a:defRPr sz="3200" b="0" i="0">
                <a:latin typeface="Muli" pitchFamily="2" charset="77"/>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55" name="Google Shape;55;p8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Muli" pitchFamily="2" charset="77"/>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58" name="Google Shape;58;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8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664F"/>
              </a:buClr>
              <a:buSzPts val="3200"/>
              <a:buFont typeface="Arial"/>
              <a:buNone/>
              <a:defRPr sz="3200"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1" name="Google Shape;61;p86"/>
          <p:cNvSpPr>
            <a:spLocks noGrp="1"/>
          </p:cNvSpPr>
          <p:nvPr>
            <p:ph type="pic" idx="2"/>
          </p:nvPr>
        </p:nvSpPr>
        <p:spPr>
          <a:xfrm>
            <a:off x="5183188" y="987425"/>
            <a:ext cx="6172200" cy="4873625"/>
          </a:xfrm>
          <a:prstGeom prst="rect">
            <a:avLst/>
          </a:prstGeom>
          <a:noFill/>
          <a:ln>
            <a:noFill/>
          </a:ln>
        </p:spPr>
      </p:sp>
      <p:sp>
        <p:nvSpPr>
          <p:cNvPr id="62" name="Google Shape;62;p8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Muli" pitchFamily="2" charset="77"/>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3" name="Google Shape;63;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4"/>
        <p:cNvGrpSpPr/>
        <p:nvPr/>
      </p:nvGrpSpPr>
      <p:grpSpPr>
        <a:xfrm>
          <a:off x="0" y="0"/>
          <a:ext cx="0" cy="0"/>
          <a:chOff x="0" y="0"/>
          <a:chExt cx="0" cy="0"/>
        </a:xfrm>
      </p:grpSpPr>
      <p:sp>
        <p:nvSpPr>
          <p:cNvPr id="65" name="Google Shape;65;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
        <p:nvSpPr>
          <p:cNvPr id="66" name="Google Shape;66;p87"/>
          <p:cNvSpPr txBox="1"/>
          <p:nvPr/>
        </p:nvSpPr>
        <p:spPr>
          <a:xfrm>
            <a:off x="838200" y="2847498"/>
            <a:ext cx="10515600" cy="132556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664F"/>
              </a:buClr>
              <a:buSzPts val="4400"/>
              <a:buFont typeface="Arial"/>
              <a:buNone/>
            </a:pPr>
            <a:r>
              <a:rPr lang="en-US" sz="4400" b="0" i="0" dirty="0">
                <a:solidFill>
                  <a:srgbClr val="00664F"/>
                </a:solidFill>
                <a:latin typeface="Muli" pitchFamily="2" charset="77"/>
                <a:ea typeface="Muli"/>
                <a:cs typeface="Muli"/>
                <a:sym typeface="Muli"/>
              </a:rPr>
              <a:t>Thank you!</a:t>
            </a:r>
            <a:endParaRPr b="0" i="0" dirty="0">
              <a:latin typeface="Muli" pitchFamily="2" charset="77"/>
            </a:endParaRPr>
          </a:p>
        </p:txBody>
      </p:sp>
      <p:pic>
        <p:nvPicPr>
          <p:cNvPr id="67" name="Google Shape;67;p87"/>
          <p:cNvPicPr preferRelativeResize="0"/>
          <p:nvPr/>
        </p:nvPicPr>
        <p:blipFill rotWithShape="1">
          <a:blip r:embed="rId2">
            <a:alphaModFix/>
          </a:blip>
          <a:srcRect/>
          <a:stretch/>
        </p:blipFill>
        <p:spPr>
          <a:xfrm>
            <a:off x="4268851" y="501649"/>
            <a:ext cx="3654298" cy="1143655"/>
          </a:xfrm>
          <a:prstGeom prst="rect">
            <a:avLst/>
          </a:prstGeom>
          <a:noFill/>
          <a:ln>
            <a:noFill/>
          </a:ln>
        </p:spPr>
      </p:pic>
      <p:sp>
        <p:nvSpPr>
          <p:cNvPr id="68" name="Google Shape;68;p87"/>
          <p:cNvSpPr txBox="1"/>
          <p:nvPr/>
        </p:nvSpPr>
        <p:spPr>
          <a:xfrm>
            <a:off x="838200" y="2847498"/>
            <a:ext cx="10515600" cy="132556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664F"/>
              </a:buClr>
              <a:buSzPts val="4400"/>
              <a:buFont typeface="Arial"/>
              <a:buNone/>
            </a:pPr>
            <a:r>
              <a:rPr lang="en-US" sz="4400" b="0" i="0" dirty="0">
                <a:solidFill>
                  <a:srgbClr val="00664F"/>
                </a:solidFill>
                <a:latin typeface="Muli" pitchFamily="2" charset="77"/>
                <a:ea typeface="Muli"/>
                <a:cs typeface="Muli"/>
                <a:sym typeface="Muli"/>
              </a:rPr>
              <a:t>Thank you!</a:t>
            </a:r>
            <a:endParaRPr b="0" i="0" dirty="0">
              <a:latin typeface="Muli" pitchFamily="2" charset="77"/>
            </a:endParaRPr>
          </a:p>
        </p:txBody>
      </p:sp>
      <p:pic>
        <p:nvPicPr>
          <p:cNvPr id="69" name="Google Shape;69;p87"/>
          <p:cNvPicPr preferRelativeResize="0"/>
          <p:nvPr/>
        </p:nvPicPr>
        <p:blipFill rotWithShape="1">
          <a:blip r:embed="rId2">
            <a:alphaModFix/>
          </a:blip>
          <a:srcRect/>
          <a:stretch/>
        </p:blipFill>
        <p:spPr>
          <a:xfrm>
            <a:off x="4268851" y="501649"/>
            <a:ext cx="3654298" cy="114365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Section Header" type="secHead">
  <p:cSld name="SECTION_HEADER">
    <p:spTree>
      <p:nvGrpSpPr>
        <p:cNvPr id="1" name="Shape 18"/>
        <p:cNvGrpSpPr/>
        <p:nvPr/>
      </p:nvGrpSpPr>
      <p:grpSpPr>
        <a:xfrm>
          <a:off x="0" y="0"/>
          <a:ext cx="0" cy="0"/>
          <a:chOff x="0" y="0"/>
          <a:chExt cx="0" cy="0"/>
        </a:xfrm>
      </p:grpSpPr>
      <p:sp>
        <p:nvSpPr>
          <p:cNvPr id="19" name="Google Shape;19;p7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664F"/>
              </a:buClr>
              <a:buSzPts val="6000"/>
              <a:buFont typeface="Arial"/>
              <a:buNone/>
              <a:defRPr sz="6000" b="0" i="0">
                <a:solidFill>
                  <a:schemeClr val="bg2"/>
                </a:solidFill>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76"/>
          <p:cNvSpPr txBox="1">
            <a:spLocks noGrp="1"/>
          </p:cNvSpPr>
          <p:nvPr>
            <p:ph type="body" idx="1"/>
          </p:nvPr>
        </p:nvSpPr>
        <p:spPr>
          <a:xfrm>
            <a:off x="831850" y="4828619"/>
            <a:ext cx="10515600" cy="150018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767B7A"/>
              </a:buClr>
              <a:buSzPts val="3600"/>
              <a:buNone/>
              <a:defRPr sz="3600" b="0" i="0">
                <a:solidFill>
                  <a:srgbClr val="767B7A"/>
                </a:solidFill>
                <a:latin typeface="Muli" pitchFamily="2" charset="77"/>
              </a:defRPr>
            </a:lvl1pPr>
            <a:lvl2pPr marL="914400" lvl="1" indent="-228600" algn="l">
              <a:lnSpc>
                <a:spcPct val="90000"/>
              </a:lnSpc>
              <a:spcBef>
                <a:spcPts val="500"/>
              </a:spcBef>
              <a:spcAft>
                <a:spcPts val="0"/>
              </a:spcAft>
              <a:buClr>
                <a:srgbClr val="767B7A"/>
              </a:buClr>
              <a:buSzPts val="2000"/>
              <a:buNone/>
              <a:defRPr sz="2000">
                <a:solidFill>
                  <a:srgbClr val="767B7A"/>
                </a:solidFill>
              </a:defRPr>
            </a:lvl2pPr>
            <a:lvl3pPr marL="1371600" lvl="2" indent="-228600" algn="l">
              <a:lnSpc>
                <a:spcPct val="90000"/>
              </a:lnSpc>
              <a:spcBef>
                <a:spcPts val="500"/>
              </a:spcBef>
              <a:spcAft>
                <a:spcPts val="0"/>
              </a:spcAft>
              <a:buClr>
                <a:srgbClr val="767B7A"/>
              </a:buClr>
              <a:buSzPts val="1800"/>
              <a:buNone/>
              <a:defRPr sz="1800">
                <a:solidFill>
                  <a:srgbClr val="767B7A"/>
                </a:solidFill>
              </a:defRPr>
            </a:lvl3pPr>
            <a:lvl4pPr marL="1828800" lvl="3" indent="-228600" algn="l">
              <a:lnSpc>
                <a:spcPct val="90000"/>
              </a:lnSpc>
              <a:spcBef>
                <a:spcPts val="500"/>
              </a:spcBef>
              <a:spcAft>
                <a:spcPts val="0"/>
              </a:spcAft>
              <a:buClr>
                <a:srgbClr val="767B7A"/>
              </a:buClr>
              <a:buSzPts val="1600"/>
              <a:buNone/>
              <a:defRPr sz="1600">
                <a:solidFill>
                  <a:srgbClr val="767B7A"/>
                </a:solidFill>
              </a:defRPr>
            </a:lvl4pPr>
            <a:lvl5pPr marL="2286000" lvl="4" indent="-228600" algn="l">
              <a:lnSpc>
                <a:spcPct val="90000"/>
              </a:lnSpc>
              <a:spcBef>
                <a:spcPts val="500"/>
              </a:spcBef>
              <a:spcAft>
                <a:spcPts val="0"/>
              </a:spcAft>
              <a:buClr>
                <a:srgbClr val="767B7A"/>
              </a:buClr>
              <a:buSzPts val="1600"/>
              <a:buNone/>
              <a:defRPr sz="1600">
                <a:solidFill>
                  <a:srgbClr val="767B7A"/>
                </a:solidFill>
              </a:defRPr>
            </a:lvl5pPr>
            <a:lvl6pPr marL="2743200" lvl="5" indent="-228600" algn="l">
              <a:lnSpc>
                <a:spcPct val="90000"/>
              </a:lnSpc>
              <a:spcBef>
                <a:spcPts val="500"/>
              </a:spcBef>
              <a:spcAft>
                <a:spcPts val="0"/>
              </a:spcAft>
              <a:buClr>
                <a:srgbClr val="767B7A"/>
              </a:buClr>
              <a:buSzPts val="1600"/>
              <a:buNone/>
              <a:defRPr sz="1600">
                <a:solidFill>
                  <a:srgbClr val="767B7A"/>
                </a:solidFill>
              </a:defRPr>
            </a:lvl6pPr>
            <a:lvl7pPr marL="3200400" lvl="6" indent="-228600" algn="l">
              <a:lnSpc>
                <a:spcPct val="90000"/>
              </a:lnSpc>
              <a:spcBef>
                <a:spcPts val="500"/>
              </a:spcBef>
              <a:spcAft>
                <a:spcPts val="0"/>
              </a:spcAft>
              <a:buClr>
                <a:srgbClr val="767B7A"/>
              </a:buClr>
              <a:buSzPts val="1600"/>
              <a:buNone/>
              <a:defRPr sz="1600">
                <a:solidFill>
                  <a:srgbClr val="767B7A"/>
                </a:solidFill>
              </a:defRPr>
            </a:lvl7pPr>
            <a:lvl8pPr marL="3657600" lvl="7" indent="-228600" algn="l">
              <a:lnSpc>
                <a:spcPct val="90000"/>
              </a:lnSpc>
              <a:spcBef>
                <a:spcPts val="500"/>
              </a:spcBef>
              <a:spcAft>
                <a:spcPts val="0"/>
              </a:spcAft>
              <a:buClr>
                <a:srgbClr val="767B7A"/>
              </a:buClr>
              <a:buSzPts val="1600"/>
              <a:buNone/>
              <a:defRPr sz="1600">
                <a:solidFill>
                  <a:srgbClr val="767B7A"/>
                </a:solidFill>
              </a:defRPr>
            </a:lvl8pPr>
            <a:lvl9pPr marL="4114800" lvl="8" indent="-228600" algn="l">
              <a:lnSpc>
                <a:spcPct val="90000"/>
              </a:lnSpc>
              <a:spcBef>
                <a:spcPts val="500"/>
              </a:spcBef>
              <a:spcAft>
                <a:spcPts val="0"/>
              </a:spcAft>
              <a:buClr>
                <a:srgbClr val="767B7A"/>
              </a:buClr>
              <a:buSzPts val="1600"/>
              <a:buNone/>
              <a:defRPr sz="1600">
                <a:solidFill>
                  <a:srgbClr val="767B7A"/>
                </a:solidFill>
              </a:defRPr>
            </a:lvl9pPr>
          </a:lstStyle>
          <a:p>
            <a:endParaRPr dirty="0"/>
          </a:p>
        </p:txBody>
      </p:sp>
      <p:sp>
        <p:nvSpPr>
          <p:cNvPr id="21" name="Google Shape;21;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22"/>
        <p:cNvGrpSpPr/>
        <p:nvPr/>
      </p:nvGrpSpPr>
      <p:grpSpPr>
        <a:xfrm>
          <a:off x="0" y="0"/>
          <a:ext cx="0" cy="0"/>
          <a:chOff x="0" y="0"/>
          <a:chExt cx="0" cy="0"/>
        </a:xfrm>
      </p:grpSpPr>
      <p:sp>
        <p:nvSpPr>
          <p:cNvPr id="23" name="Google Shape;23;p7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664F"/>
              </a:buClr>
              <a:buSzPts val="6000"/>
              <a:buFont typeface="Arial"/>
              <a:buNone/>
              <a:defRPr sz="6000" b="0" i="0">
                <a:solidFill>
                  <a:schemeClr val="bg2"/>
                </a:solidFill>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4" name="Google Shape;24;p7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b="0" i="0">
                <a:latin typeface="Muli" pitchFamily="2" charset="77"/>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25" name="Google Shape;25;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664F"/>
              </a:buClr>
              <a:buSzPts val="1800"/>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8" name="Google Shape;28;p7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ct val="60000"/>
              <a:buFont typeface="Arial" pitchFamily="34" charset="0"/>
              <a:buChar char="▪"/>
              <a:defRPr b="0" i="0">
                <a:latin typeface="Muli" pitchFamily="2" charset="77"/>
              </a:defRPr>
            </a:lvl1pPr>
            <a:lvl2pPr marL="914400" lvl="1" indent="-381000" algn="l">
              <a:lnSpc>
                <a:spcPct val="90000"/>
              </a:lnSpc>
              <a:spcBef>
                <a:spcPts val="500"/>
              </a:spcBef>
              <a:spcAft>
                <a:spcPts val="0"/>
              </a:spcAft>
              <a:buClr>
                <a:schemeClr val="dk1"/>
              </a:buClr>
              <a:buSzPts val="24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9" name="Google Shape;29;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ck" type="tx">
  <p:cSld name="TITLE_AND_BODY">
    <p:spTree>
      <p:nvGrpSpPr>
        <p:cNvPr id="1" name="Shape 32"/>
        <p:cNvGrpSpPr/>
        <p:nvPr/>
      </p:nvGrpSpPr>
      <p:grpSpPr>
        <a:xfrm>
          <a:off x="0" y="0"/>
          <a:ext cx="0" cy="0"/>
          <a:chOff x="0" y="0"/>
          <a:chExt cx="0" cy="0"/>
        </a:xfrm>
      </p:grpSpPr>
      <p:sp>
        <p:nvSpPr>
          <p:cNvPr id="34" name="Google Shape;34;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00664F"/>
                </a:solidFill>
                <a:latin typeface="Muli" pitchFamily="2" charset="77"/>
                <a:ea typeface="Muli" pitchFamily="2" charset="77"/>
                <a:cs typeface="Muli"/>
                <a:sym typeface="Muli"/>
              </a:defRPr>
            </a:lvl1pPr>
            <a:lvl2pPr marL="0" lvl="1" indent="0" algn="r">
              <a:spcBef>
                <a:spcPts val="0"/>
              </a:spcBef>
              <a:buNone/>
              <a:defRPr sz="1200" b="0" i="0">
                <a:solidFill>
                  <a:srgbClr val="00664F"/>
                </a:solidFill>
                <a:latin typeface="Muli"/>
                <a:ea typeface="Muli"/>
                <a:cs typeface="Muli"/>
                <a:sym typeface="Muli"/>
              </a:defRPr>
            </a:lvl2pPr>
            <a:lvl3pPr marL="0" lvl="2" indent="0" algn="r">
              <a:spcBef>
                <a:spcPts val="0"/>
              </a:spcBef>
              <a:buNone/>
              <a:defRPr sz="1200" b="0" i="0">
                <a:solidFill>
                  <a:srgbClr val="00664F"/>
                </a:solidFill>
                <a:latin typeface="Muli"/>
                <a:ea typeface="Muli"/>
                <a:cs typeface="Muli"/>
                <a:sym typeface="Muli"/>
              </a:defRPr>
            </a:lvl3pPr>
            <a:lvl4pPr marL="0" lvl="3" indent="0" algn="r">
              <a:spcBef>
                <a:spcPts val="0"/>
              </a:spcBef>
              <a:buNone/>
              <a:defRPr sz="1200" b="0" i="0">
                <a:solidFill>
                  <a:srgbClr val="00664F"/>
                </a:solidFill>
                <a:latin typeface="Muli"/>
                <a:ea typeface="Muli"/>
                <a:cs typeface="Muli"/>
                <a:sym typeface="Muli"/>
              </a:defRPr>
            </a:lvl4pPr>
            <a:lvl5pPr marL="0" lvl="4" indent="0" algn="r">
              <a:spcBef>
                <a:spcPts val="0"/>
              </a:spcBef>
              <a:buNone/>
              <a:defRPr sz="1200" b="0" i="0">
                <a:solidFill>
                  <a:srgbClr val="00664F"/>
                </a:solidFill>
                <a:latin typeface="Muli"/>
                <a:ea typeface="Muli"/>
                <a:cs typeface="Muli"/>
                <a:sym typeface="Muli"/>
              </a:defRPr>
            </a:lvl5pPr>
            <a:lvl6pPr marL="0" lvl="5" indent="0" algn="r">
              <a:spcBef>
                <a:spcPts val="0"/>
              </a:spcBef>
              <a:buNone/>
              <a:defRPr sz="1200" b="0" i="0">
                <a:solidFill>
                  <a:srgbClr val="00664F"/>
                </a:solidFill>
                <a:latin typeface="Muli"/>
                <a:ea typeface="Muli"/>
                <a:cs typeface="Muli"/>
                <a:sym typeface="Muli"/>
              </a:defRPr>
            </a:lvl6pPr>
            <a:lvl7pPr marL="0" lvl="6" indent="0" algn="r">
              <a:spcBef>
                <a:spcPts val="0"/>
              </a:spcBef>
              <a:buNone/>
              <a:defRPr sz="1200" b="0" i="0">
                <a:solidFill>
                  <a:srgbClr val="00664F"/>
                </a:solidFill>
                <a:latin typeface="Muli"/>
                <a:ea typeface="Muli"/>
                <a:cs typeface="Muli"/>
                <a:sym typeface="Muli"/>
              </a:defRPr>
            </a:lvl7pPr>
            <a:lvl8pPr marL="0" lvl="7" indent="0" algn="r">
              <a:spcBef>
                <a:spcPts val="0"/>
              </a:spcBef>
              <a:buNone/>
              <a:defRPr sz="1200" b="0" i="0">
                <a:solidFill>
                  <a:srgbClr val="00664F"/>
                </a:solidFill>
                <a:latin typeface="Muli"/>
                <a:ea typeface="Muli"/>
                <a:cs typeface="Muli"/>
                <a:sym typeface="Muli"/>
              </a:defRPr>
            </a:lvl8pPr>
            <a:lvl9pPr marL="0" lvl="8" indent="0" algn="r">
              <a:spcBef>
                <a:spcPts val="0"/>
              </a:spcBef>
              <a:buNone/>
              <a:defRPr sz="1200" b="0" i="0">
                <a:solidFill>
                  <a:srgbClr val="00664F"/>
                </a:solidFill>
                <a:latin typeface="Muli"/>
                <a:ea typeface="Muli"/>
                <a:cs typeface="Muli"/>
                <a:sym typeface="Muli"/>
              </a:defRPr>
            </a:lvl9pPr>
          </a:lstStyle>
          <a:p>
            <a:fld id="{00000000-1234-1234-1234-12341234123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9"/>
        <p:cNvGrpSpPr/>
        <p:nvPr/>
      </p:nvGrpSpPr>
      <p:grpSpPr>
        <a:xfrm>
          <a:off x="0" y="0"/>
          <a:ext cx="0" cy="0"/>
          <a:chOff x="0" y="0"/>
          <a:chExt cx="0" cy="0"/>
        </a:xfrm>
      </p:grpSpPr>
      <p:sp>
        <p:nvSpPr>
          <p:cNvPr id="40" name="Google Shape;40;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664F"/>
              </a:buClr>
              <a:buSzPts val="1800"/>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1" name="Google Shape;41;p82"/>
          <p:cNvSpPr txBox="1">
            <a:spLocks noGrp="1"/>
          </p:cNvSpPr>
          <p:nvPr>
            <p:ph type="body" idx="1"/>
          </p:nvPr>
        </p:nvSpPr>
        <p:spPr>
          <a:xfrm>
            <a:off x="838200" y="1825625"/>
            <a:ext cx="67818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ct val="60000"/>
              <a:buChar char="▪"/>
              <a:defRPr b="0" i="0">
                <a:latin typeface="Muli"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3" name="Google Shape;43;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9"/>
        <p:cNvGrpSpPr/>
        <p:nvPr/>
      </p:nvGrpSpPr>
      <p:grpSpPr>
        <a:xfrm>
          <a:off x="0" y="0"/>
          <a:ext cx="0" cy="0"/>
          <a:chOff x="0" y="0"/>
          <a:chExt cx="0" cy="0"/>
        </a:xfrm>
      </p:grpSpPr>
      <p:sp>
        <p:nvSpPr>
          <p:cNvPr id="40" name="Google Shape;40;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664F"/>
              </a:buClr>
              <a:buSzPts val="1800"/>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1" name="Google Shape;41;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ct val="60000"/>
              <a:buChar char="▪"/>
              <a:defRPr b="0" i="0">
                <a:latin typeface="Muli"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3" name="Google Shape;43;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819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reserve="1">
  <p:cSld name="2_Two Content">
    <p:spTree>
      <p:nvGrpSpPr>
        <p:cNvPr id="1" name="Shape 39"/>
        <p:cNvGrpSpPr/>
        <p:nvPr/>
      </p:nvGrpSpPr>
      <p:grpSpPr>
        <a:xfrm>
          <a:off x="0" y="0"/>
          <a:ext cx="0" cy="0"/>
          <a:chOff x="0" y="0"/>
          <a:chExt cx="0" cy="0"/>
        </a:xfrm>
      </p:grpSpPr>
      <p:sp>
        <p:nvSpPr>
          <p:cNvPr id="40" name="Google Shape;40;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664F"/>
              </a:buClr>
              <a:buSzPts val="1800"/>
              <a:buNone/>
              <a:defRPr b="0" i="0">
                <a:latin typeface="Muli"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1" name="Google Shape;41;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ct val="60000"/>
              <a:buChar char="▪"/>
              <a:defRPr b="0" i="0">
                <a:latin typeface="Muli"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2" name="Google Shape;42;p8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ct val="60000"/>
              <a:buChar char="▪"/>
              <a:defRPr b="0" i="0">
                <a:latin typeface="Muli" pitchFamily="2" charset="77"/>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3" name="Google Shape;43;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Muli" pitchFamily="2" charset="77"/>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34914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664F"/>
              </a:buClr>
              <a:buSzPts val="4400"/>
              <a:buFont typeface="Arial"/>
              <a:buNone/>
              <a:defRPr sz="4400" b="0" i="0" u="none" strike="noStrike" cap="none">
                <a:solidFill>
                  <a:srgbClr val="00664F"/>
                </a:solidFill>
                <a:latin typeface="Muli"/>
                <a:ea typeface="Muli"/>
                <a:cs typeface="Muli"/>
                <a:sym typeface="Mul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74"/>
          <p:cNvSpPr txBox="1">
            <a:spLocks noGrp="1"/>
          </p:cNvSpPr>
          <p:nvPr>
            <p:ph type="body" idx="1"/>
          </p:nvPr>
        </p:nvSpPr>
        <p:spPr>
          <a:xfrm>
            <a:off x="838200" y="183613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ct val="60000"/>
              <a:buFont typeface="Arial"/>
              <a:buChar char="▪"/>
              <a:defRPr sz="2800" b="0" i="0" u="none" strike="noStrike" cap="none">
                <a:solidFill>
                  <a:schemeClr val="dk1"/>
                </a:solidFill>
                <a:latin typeface="Muli"/>
                <a:ea typeface="Muli"/>
                <a:cs typeface="Muli"/>
                <a:sym typeface="Mul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uli"/>
                <a:ea typeface="Muli"/>
                <a:cs typeface="Muli"/>
                <a:sym typeface="Mul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uli"/>
                <a:ea typeface="Muli"/>
                <a:cs typeface="Muli"/>
                <a:sym typeface="Mul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uli"/>
                <a:ea typeface="Muli"/>
                <a:cs typeface="Muli"/>
                <a:sym typeface="Mul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uli"/>
                <a:ea typeface="Muli"/>
                <a:cs typeface="Muli"/>
                <a:sym typeface="Mul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uli"/>
                <a:ea typeface="Muli"/>
                <a:cs typeface="Muli"/>
                <a:sym typeface="Mul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uli"/>
                <a:ea typeface="Muli"/>
                <a:cs typeface="Muli"/>
                <a:sym typeface="Mul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uli"/>
                <a:ea typeface="Muli"/>
                <a:cs typeface="Muli"/>
                <a:sym typeface="Mul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uli"/>
                <a:ea typeface="Muli"/>
                <a:cs typeface="Muli"/>
                <a:sym typeface="Muli"/>
              </a:defRPr>
            </a:lvl9pPr>
          </a:lstStyle>
          <a:p>
            <a:endParaRPr dirty="0"/>
          </a:p>
        </p:txBody>
      </p:sp>
      <p:sp>
        <p:nvSpPr>
          <p:cNvPr id="12" name="Google Shape;12;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00664F"/>
                </a:solidFill>
                <a:latin typeface="Muli" pitchFamily="2" charset="77"/>
                <a:ea typeface="Muli" pitchFamily="2" charset="77"/>
                <a:cs typeface="Muli"/>
                <a:sym typeface="Muli"/>
              </a:defRPr>
            </a:lvl1pPr>
            <a:lvl2pPr marL="0" marR="0" lvl="1" indent="0" algn="r" rtl="0">
              <a:spcBef>
                <a:spcPts val="0"/>
              </a:spcBef>
              <a:buNone/>
              <a:defRPr sz="1200" b="0" i="0" u="none" strike="noStrike" cap="none">
                <a:solidFill>
                  <a:srgbClr val="00664F"/>
                </a:solidFill>
                <a:latin typeface="Muli"/>
                <a:ea typeface="Muli"/>
                <a:cs typeface="Muli"/>
                <a:sym typeface="Muli"/>
              </a:defRPr>
            </a:lvl2pPr>
            <a:lvl3pPr marL="0" marR="0" lvl="2" indent="0" algn="r" rtl="0">
              <a:spcBef>
                <a:spcPts val="0"/>
              </a:spcBef>
              <a:buNone/>
              <a:defRPr sz="1200" b="0" i="0" u="none" strike="noStrike" cap="none">
                <a:solidFill>
                  <a:srgbClr val="00664F"/>
                </a:solidFill>
                <a:latin typeface="Muli"/>
                <a:ea typeface="Muli"/>
                <a:cs typeface="Muli"/>
                <a:sym typeface="Muli"/>
              </a:defRPr>
            </a:lvl3pPr>
            <a:lvl4pPr marL="0" marR="0" lvl="3" indent="0" algn="r" rtl="0">
              <a:spcBef>
                <a:spcPts val="0"/>
              </a:spcBef>
              <a:buNone/>
              <a:defRPr sz="1200" b="0" i="0" u="none" strike="noStrike" cap="none">
                <a:solidFill>
                  <a:srgbClr val="00664F"/>
                </a:solidFill>
                <a:latin typeface="Muli"/>
                <a:ea typeface="Muli"/>
                <a:cs typeface="Muli"/>
                <a:sym typeface="Muli"/>
              </a:defRPr>
            </a:lvl4pPr>
            <a:lvl5pPr marL="0" marR="0" lvl="4" indent="0" algn="r" rtl="0">
              <a:spcBef>
                <a:spcPts val="0"/>
              </a:spcBef>
              <a:buNone/>
              <a:defRPr sz="1200" b="0" i="0" u="none" strike="noStrike" cap="none">
                <a:solidFill>
                  <a:srgbClr val="00664F"/>
                </a:solidFill>
                <a:latin typeface="Muli"/>
                <a:ea typeface="Muli"/>
                <a:cs typeface="Muli"/>
                <a:sym typeface="Muli"/>
              </a:defRPr>
            </a:lvl5pPr>
            <a:lvl6pPr marL="0" marR="0" lvl="5" indent="0" algn="r" rtl="0">
              <a:spcBef>
                <a:spcPts val="0"/>
              </a:spcBef>
              <a:buNone/>
              <a:defRPr sz="1200" b="0" i="0" u="none" strike="noStrike" cap="none">
                <a:solidFill>
                  <a:srgbClr val="00664F"/>
                </a:solidFill>
                <a:latin typeface="Muli"/>
                <a:ea typeface="Muli"/>
                <a:cs typeface="Muli"/>
                <a:sym typeface="Muli"/>
              </a:defRPr>
            </a:lvl6pPr>
            <a:lvl7pPr marL="0" marR="0" lvl="6" indent="0" algn="r" rtl="0">
              <a:spcBef>
                <a:spcPts val="0"/>
              </a:spcBef>
              <a:buNone/>
              <a:defRPr sz="1200" b="0" i="0" u="none" strike="noStrike" cap="none">
                <a:solidFill>
                  <a:srgbClr val="00664F"/>
                </a:solidFill>
                <a:latin typeface="Muli"/>
                <a:ea typeface="Muli"/>
                <a:cs typeface="Muli"/>
                <a:sym typeface="Muli"/>
              </a:defRPr>
            </a:lvl7pPr>
            <a:lvl8pPr marL="0" marR="0" lvl="7" indent="0" algn="r" rtl="0">
              <a:spcBef>
                <a:spcPts val="0"/>
              </a:spcBef>
              <a:buNone/>
              <a:defRPr sz="1200" b="0" i="0" u="none" strike="noStrike" cap="none">
                <a:solidFill>
                  <a:srgbClr val="00664F"/>
                </a:solidFill>
                <a:latin typeface="Muli"/>
                <a:ea typeface="Muli"/>
                <a:cs typeface="Muli"/>
                <a:sym typeface="Muli"/>
              </a:defRPr>
            </a:lvl8pPr>
            <a:lvl9pPr marL="0" marR="0" lvl="8" indent="0" algn="r" rtl="0">
              <a:spcBef>
                <a:spcPts val="0"/>
              </a:spcBef>
              <a:buNone/>
              <a:defRPr sz="1200" b="0" i="0" u="none" strike="noStrike" cap="none">
                <a:solidFill>
                  <a:srgbClr val="00664F"/>
                </a:solidFill>
                <a:latin typeface="Muli"/>
                <a:ea typeface="Muli"/>
                <a:cs typeface="Muli"/>
                <a:sym typeface="Muli"/>
              </a:defRPr>
            </a:lvl9pPr>
          </a:lstStyle>
          <a:p>
            <a:fld id="{00000000-1234-1234-1234-123412341234}" type="slidenum">
              <a:rPr lang="en-US" smtClean="0"/>
              <a:pPr/>
              <a:t>‹#›</a:t>
            </a:fld>
            <a:endParaRPr lang="en-US" dirty="0"/>
          </a:p>
        </p:txBody>
      </p:sp>
      <p:pic>
        <p:nvPicPr>
          <p:cNvPr id="13" name="Google Shape;13;p74" descr="A green letter on a black background&#10;&#10;Description automatically generated"/>
          <p:cNvPicPr preferRelativeResize="0"/>
          <p:nvPr/>
        </p:nvPicPr>
        <p:blipFill rotWithShape="1">
          <a:blip r:embed="rId16">
            <a:alphaModFix/>
          </a:blip>
          <a:srcRect/>
          <a:stretch/>
        </p:blipFill>
        <p:spPr>
          <a:xfrm>
            <a:off x="11129962" y="5795962"/>
            <a:ext cx="1062037" cy="1062037"/>
          </a:xfrm>
          <a:prstGeom prst="rect">
            <a:avLst/>
          </a:prstGeom>
          <a:noFill/>
          <a:ln>
            <a:noFill/>
          </a:ln>
        </p:spPr>
      </p:pic>
      <p:pic>
        <p:nvPicPr>
          <p:cNvPr id="14" name="Google Shape;14;p74" descr="A green letter on a black background&#10;&#10;Description automatically generated"/>
          <p:cNvPicPr preferRelativeResize="0"/>
          <p:nvPr/>
        </p:nvPicPr>
        <p:blipFill rotWithShape="1">
          <a:blip r:embed="rId16">
            <a:alphaModFix/>
          </a:blip>
          <a:srcRect/>
          <a:stretch/>
        </p:blipFill>
        <p:spPr>
          <a:xfrm>
            <a:off x="11129962" y="5795962"/>
            <a:ext cx="1062037" cy="1062037"/>
          </a:xfrm>
          <a:prstGeom prst="rect">
            <a:avLst/>
          </a:prstGeom>
          <a:noFill/>
          <a:ln>
            <a:noFill/>
          </a:ln>
        </p:spPr>
      </p:pic>
      <p:sp>
        <p:nvSpPr>
          <p:cNvPr id="15" name="Google Shape;15;p74"/>
          <p:cNvSpPr/>
          <p:nvPr/>
        </p:nvSpPr>
        <p:spPr>
          <a:xfrm>
            <a:off x="0" y="0"/>
            <a:ext cx="457200" cy="5601900"/>
          </a:xfrm>
          <a:prstGeom prst="rect">
            <a:avLst/>
          </a:prstGeom>
          <a:solidFill>
            <a:srgbClr val="0065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Muli" pitchFamily="2" charset="77"/>
              <a:ea typeface="Muli"/>
              <a:cs typeface="Muli"/>
              <a:sym typeface="Muli"/>
            </a:endParaRPr>
          </a:p>
        </p:txBody>
      </p:sp>
      <p:sp>
        <p:nvSpPr>
          <p:cNvPr id="16" name="Google Shape;16;p74"/>
          <p:cNvSpPr/>
          <p:nvPr/>
        </p:nvSpPr>
        <p:spPr>
          <a:xfrm>
            <a:off x="0" y="5706900"/>
            <a:ext cx="457200" cy="115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D7D2CB"/>
              </a:solidFill>
              <a:latin typeface="Muli" pitchFamily="2" charset="77"/>
              <a:ea typeface="Muli"/>
              <a:cs typeface="Muli"/>
              <a:sym typeface="Muli"/>
            </a:endParaRPr>
          </a:p>
        </p:txBody>
      </p:sp>
    </p:spTree>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7" r:id="rId8"/>
    <p:sldLayoutId id="2147483728" r:id="rId9"/>
    <p:sldLayoutId id="2147483722" r:id="rId10"/>
    <p:sldLayoutId id="2147483723" r:id="rId11"/>
    <p:sldLayoutId id="2147483724" r:id="rId12"/>
    <p:sldLayoutId id="2147483725" r:id="rId13"/>
    <p:sldLayoutId id="2147483726"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uli" pitchFamily="2" charset="77"/>
          <a:ea typeface="Muli" pitchFamily="2" charset="77"/>
          <a:cs typeface="Muli"/>
          <a:sym typeface="Muli"/>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9pPr>
    </p:titleStyle>
    <p:bodyStyle>
      <a:defPPr marR="0" lvl="0" algn="l" rtl="0">
        <a:lnSpc>
          <a:spcPct val="100000"/>
        </a:lnSpc>
        <a:spcBef>
          <a:spcPts val="0"/>
        </a:spcBef>
        <a:spcAft>
          <a:spcPts val="0"/>
        </a:spcAft>
      </a:defPPr>
      <a:lvl1pPr marL="457200" marR="0" lvl="0" indent="-406400" algn="l" rtl="0">
        <a:lnSpc>
          <a:spcPct val="100000"/>
        </a:lnSpc>
        <a:spcBef>
          <a:spcPts val="0"/>
        </a:spcBef>
        <a:spcAft>
          <a:spcPts val="0"/>
        </a:spcAft>
        <a:buClr>
          <a:srgbClr val="000000"/>
        </a:buClr>
        <a:buSzPct val="60000"/>
        <a:buFont typeface="Arial" pitchFamily="34" charset="0"/>
        <a:buChar char="▪"/>
        <a:defRPr sz="1400" b="0" i="0" u="none" strike="noStrike" cap="none">
          <a:solidFill>
            <a:srgbClr val="000000"/>
          </a:solidFill>
          <a:latin typeface="Muli" pitchFamily="2" charset="77"/>
          <a:ea typeface="Muli" pitchFamily="2" charset="77"/>
          <a:cs typeface="Muli"/>
          <a:sym typeface="Muli"/>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Muli"/>
          <a:ea typeface="Muli"/>
          <a:cs typeface="Muli"/>
          <a:sym typeface="Mul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4.xml"/><Relationship Id="rId5" Type="http://schemas.openxmlformats.org/officeDocument/2006/relationships/image" Target="../media/image17.jp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A9BF9-03DC-9094-C636-3470C15B815C}"/>
              </a:ext>
            </a:extLst>
          </p:cNvPr>
          <p:cNvSpPr>
            <a:spLocks noGrp="1"/>
          </p:cNvSpPr>
          <p:nvPr>
            <p:ph type="ctrTitle"/>
          </p:nvPr>
        </p:nvSpPr>
        <p:spPr>
          <a:xfrm>
            <a:off x="1524000" y="587829"/>
            <a:ext cx="9144000" cy="2922134"/>
          </a:xfrm>
        </p:spPr>
        <p:txBody>
          <a:bodyPr>
            <a:normAutofit/>
          </a:bodyPr>
          <a:lstStyle/>
          <a:p>
            <a:pPr>
              <a:lnSpc>
                <a:spcPct val="100000"/>
              </a:lnSpc>
            </a:pPr>
            <a:r>
              <a:rPr lang="en-US" dirty="0"/>
              <a:t>The Freedom Fight</a:t>
            </a:r>
            <a:br>
              <a:rPr lang="en-US" dirty="0"/>
            </a:br>
            <a:r>
              <a:rPr lang="en-US" dirty="0"/>
              <a:t>Equipping Meeting</a:t>
            </a:r>
          </a:p>
        </p:txBody>
      </p:sp>
      <p:sp>
        <p:nvSpPr>
          <p:cNvPr id="3" name="Subtitle 2">
            <a:extLst>
              <a:ext uri="{FF2B5EF4-FFF2-40B4-BE49-F238E27FC236}">
                <a16:creationId xmlns:a16="http://schemas.microsoft.com/office/drawing/2014/main" id="{3DF0771A-2612-42CC-CBD2-C6F8E95F882B}"/>
              </a:ext>
            </a:extLst>
          </p:cNvPr>
          <p:cNvSpPr>
            <a:spLocks noGrp="1"/>
          </p:cNvSpPr>
          <p:nvPr>
            <p:ph type="subTitle" idx="1"/>
          </p:nvPr>
        </p:nvSpPr>
        <p:spPr>
          <a:xfrm>
            <a:off x="1524000" y="4142342"/>
            <a:ext cx="9144000" cy="1115458"/>
          </a:xfrm>
        </p:spPr>
        <p:txBody>
          <a:bodyPr vert="horz" lIns="91440" tIns="45720" rIns="91440" bIns="45720" rtlCol="0" anchor="t">
            <a:normAutofit/>
          </a:bodyPr>
          <a:lstStyle/>
          <a:p>
            <a:r>
              <a:rPr lang="en-US" dirty="0"/>
              <a:t>Add Church name</a:t>
            </a:r>
          </a:p>
          <a:p>
            <a:r>
              <a:rPr lang="en-US" dirty="0"/>
              <a:t>Add Date</a:t>
            </a:r>
          </a:p>
        </p:txBody>
      </p:sp>
      <p:sp>
        <p:nvSpPr>
          <p:cNvPr id="4" name="Google Shape;76;p1">
            <a:extLst>
              <a:ext uri="{FF2B5EF4-FFF2-40B4-BE49-F238E27FC236}">
                <a16:creationId xmlns:a16="http://schemas.microsoft.com/office/drawing/2014/main" id="{0C51CD4D-B4AD-9651-C364-652FBB6E5EEE}"/>
              </a:ext>
            </a:extLst>
          </p:cNvPr>
          <p:cNvSpPr txBox="1"/>
          <p:nvPr/>
        </p:nvSpPr>
        <p:spPr>
          <a:xfrm>
            <a:off x="0" y="6154142"/>
            <a:ext cx="3777663"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u="none" strike="noStrike" cap="none" dirty="0">
                <a:solidFill>
                  <a:schemeClr val="accent4"/>
                </a:solidFill>
                <a:latin typeface="Muli" pitchFamily="2" charset="77"/>
                <a:sym typeface="Muli"/>
              </a:rPr>
              <a:t>FF Resources</a:t>
            </a:r>
            <a:endParaRPr dirty="0">
              <a:latin typeface="Muli" pitchFamily="2" charset="77"/>
            </a:endParaRPr>
          </a:p>
        </p:txBody>
      </p:sp>
      <p:pic>
        <p:nvPicPr>
          <p:cNvPr id="5" name="Google Shape;77;p1">
            <a:extLst>
              <a:ext uri="{FF2B5EF4-FFF2-40B4-BE49-F238E27FC236}">
                <a16:creationId xmlns:a16="http://schemas.microsoft.com/office/drawing/2014/main" id="{04FA1A17-6DFF-05A3-92A1-C6EA36DC1EB1}"/>
              </a:ext>
            </a:extLst>
          </p:cNvPr>
          <p:cNvPicPr preferRelativeResize="0">
            <a:picLocks noChangeAspect="1"/>
          </p:cNvPicPr>
          <p:nvPr/>
        </p:nvPicPr>
        <p:blipFill rotWithShape="1">
          <a:blip r:embed="rId3">
            <a:alphaModFix/>
          </a:blip>
          <a:srcRect/>
          <a:stretch/>
        </p:blipFill>
        <p:spPr>
          <a:xfrm>
            <a:off x="1072645" y="4376728"/>
            <a:ext cx="1632371" cy="1632371"/>
          </a:xfrm>
          <a:prstGeom prst="rect">
            <a:avLst/>
          </a:prstGeom>
          <a:noFill/>
          <a:ln>
            <a:noFill/>
          </a:ln>
        </p:spPr>
      </p:pic>
    </p:spTree>
    <p:extLst>
      <p:ext uri="{BB962C8B-B14F-4D97-AF65-F5344CB8AC3E}">
        <p14:creationId xmlns:p14="http://schemas.microsoft.com/office/powerpoint/2010/main" val="49853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ts val="6000"/>
              <a:buFont typeface="Arial"/>
              <a:buNone/>
            </a:pPr>
            <a:r>
              <a:rPr lang="en-US" sz="4800" dirty="0"/>
              <a:t>“Abstain from fleshly lusts which wage war against the soul.”</a:t>
            </a:r>
            <a:endParaRPr sz="4800" dirty="0"/>
          </a:p>
        </p:txBody>
      </p:sp>
      <p:sp>
        <p:nvSpPr>
          <p:cNvPr id="171" name="Google Shape;171;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1 Peter 2:11</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ts val="4400"/>
              <a:buFont typeface="Arial"/>
              <a:buNone/>
            </a:pPr>
            <a:r>
              <a:rPr lang="en-US" dirty="0"/>
              <a:t>Porn is Waging War Against…</a:t>
            </a:r>
            <a:endParaRPr dirty="0"/>
          </a:p>
        </p:txBody>
      </p:sp>
      <p:sp>
        <p:nvSpPr>
          <p:cNvPr id="178" name="Google Shape;178;p1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Spiritual Growth</a:t>
            </a:r>
          </a:p>
          <a:p>
            <a:pPr marL="174625" lvl="0" indent="0" algn="l" rtl="0">
              <a:lnSpc>
                <a:spcPct val="90000"/>
              </a:lnSpc>
              <a:spcBef>
                <a:spcPts val="1000"/>
              </a:spcBef>
              <a:spcAft>
                <a:spcPts val="0"/>
              </a:spcAft>
              <a:buClr>
                <a:schemeClr val="dk1"/>
              </a:buClr>
              <a:buSzPts val="3200"/>
              <a:buNone/>
            </a:pPr>
            <a:endParaRPr sz="3200" dirty="0"/>
          </a:p>
          <a:p>
            <a:pPr marL="174625" lvl="0" indent="0" algn="r" rtl="0">
              <a:lnSpc>
                <a:spcPct val="90000"/>
              </a:lnSpc>
              <a:spcBef>
                <a:spcPts val="1000"/>
              </a:spcBef>
              <a:spcAft>
                <a:spcPts val="0"/>
              </a:spcAft>
              <a:buClr>
                <a:schemeClr val="dk1"/>
              </a:buClr>
              <a:buSzPts val="3200"/>
              <a:buNone/>
            </a:pPr>
            <a:r>
              <a:rPr lang="en-US" sz="3200" dirty="0"/>
              <a:t>“Any porn use… is associated with declines in religious commitment and behavior (i.e. attending services, prayer, etc.) and an increase in religious doubts.”</a:t>
            </a:r>
            <a:endParaRPr dirty="0"/>
          </a:p>
          <a:p>
            <a:pPr marL="174625" lvl="0" indent="0" algn="r" rtl="0">
              <a:lnSpc>
                <a:spcPct val="90000"/>
              </a:lnSpc>
              <a:spcBef>
                <a:spcPts val="1000"/>
              </a:spcBef>
              <a:spcAft>
                <a:spcPts val="0"/>
              </a:spcAft>
              <a:buClr>
                <a:schemeClr val="dk1"/>
              </a:buClr>
              <a:buSzPts val="3200"/>
              <a:buNone/>
            </a:pPr>
            <a:r>
              <a:rPr lang="en-US" sz="3200" dirty="0"/>
              <a:t>						- Dr. Samuel Perry</a:t>
            </a:r>
            <a:endParaRPr dirty="0"/>
          </a:p>
          <a:p>
            <a:pPr marL="174625" lvl="0" indent="0" algn="l" rtl="0">
              <a:lnSpc>
                <a:spcPct val="90000"/>
              </a:lnSpc>
              <a:spcBef>
                <a:spcPts val="1000"/>
              </a:spcBef>
              <a:spcAft>
                <a:spcPts val="0"/>
              </a:spcAft>
              <a:buClr>
                <a:schemeClr val="dk1"/>
              </a:buClr>
              <a:buSzPts val="3200"/>
              <a:buNone/>
            </a:pPr>
            <a:endParaRPr sz="3200" dirty="0"/>
          </a:p>
          <a:p>
            <a:pPr marL="174625" lvl="0" indent="0" algn="l" rtl="0">
              <a:lnSpc>
                <a:spcPct val="90000"/>
              </a:lnSpc>
              <a:spcBef>
                <a:spcPts val="1000"/>
              </a:spcBef>
              <a:spcAft>
                <a:spcPts val="0"/>
              </a:spcAft>
              <a:buClr>
                <a:schemeClr val="dk1"/>
              </a:buClr>
              <a:buSzPts val="3200"/>
              <a:buNone/>
            </a:pPr>
            <a:endParaRP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4"/>
          <p:cNvSpPr txBox="1">
            <a:spLocks noGrp="1"/>
          </p:cNvSpPr>
          <p:nvPr>
            <p:ph type="title"/>
          </p:nvPr>
        </p:nvSpPr>
        <p:spPr>
          <a:xfrm>
            <a:off x="831850" y="2200802"/>
            <a:ext cx="10515600" cy="285273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ts val="4800"/>
              <a:buFont typeface="Arial"/>
              <a:buNone/>
            </a:pPr>
            <a:r>
              <a:rPr lang="en-US" sz="4800" dirty="0"/>
              <a:t>I don’t see any victory in the area of porn-I mean is my faith real? I’m reading my Bible about power over sin. Meanwhile, I cannot shake this thing, and I have no idea what in the world to do about it.</a:t>
            </a:r>
            <a:endParaRPr dirty="0"/>
          </a:p>
        </p:txBody>
      </p:sp>
      <p:sp>
        <p:nvSpPr>
          <p:cNvPr id="185" name="Google Shape;185;p14"/>
          <p:cNvSpPr txBox="1">
            <a:spLocks noGrp="1"/>
          </p:cNvSpPr>
          <p:nvPr>
            <p:ph type="body" idx="1"/>
          </p:nvPr>
        </p:nvSpPr>
        <p:spPr>
          <a:xfrm>
            <a:off x="831850" y="5319683"/>
            <a:ext cx="10515600" cy="1500187"/>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Overseas Missionary</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DB1C-D04E-5F74-F4B7-2BBC71CEF873}"/>
              </a:ext>
            </a:extLst>
          </p:cNvPr>
          <p:cNvSpPr>
            <a:spLocks noGrp="1"/>
          </p:cNvSpPr>
          <p:nvPr>
            <p:ph type="title"/>
          </p:nvPr>
        </p:nvSpPr>
        <p:spPr/>
        <p:txBody>
          <a:bodyPr>
            <a:normAutofit/>
          </a:bodyPr>
          <a:lstStyle/>
          <a:p>
            <a:r>
              <a:rPr lang="en-US" dirty="0"/>
              <a:t>Porn is Waging War Against…</a:t>
            </a:r>
          </a:p>
        </p:txBody>
      </p:sp>
      <p:sp>
        <p:nvSpPr>
          <p:cNvPr id="9" name="Content Placeholder 8">
            <a:extLst>
              <a:ext uri="{FF2B5EF4-FFF2-40B4-BE49-F238E27FC236}">
                <a16:creationId xmlns:a16="http://schemas.microsoft.com/office/drawing/2014/main" id="{7DEF806E-1110-5B98-31F7-5340FA57B5BF}"/>
              </a:ext>
            </a:extLst>
          </p:cNvPr>
          <p:cNvSpPr>
            <a:spLocks noGrp="1"/>
          </p:cNvSpPr>
          <p:nvPr>
            <p:ph type="body" idx="1"/>
          </p:nvPr>
        </p:nvSpPr>
        <p:spPr/>
        <p:txBody>
          <a:bodyPr/>
          <a:lstStyle/>
          <a:p>
            <a:pPr marL="0" indent="0">
              <a:buNone/>
            </a:pPr>
            <a:r>
              <a:rPr lang="en-US" dirty="0"/>
              <a:t>Marriages</a:t>
            </a:r>
          </a:p>
          <a:p>
            <a:endParaRPr lang="en-US" dirty="0"/>
          </a:p>
          <a:p>
            <a:r>
              <a:rPr lang="en-US" dirty="0"/>
              <a:t>Porn users are 2-3 times more likely to divorce in the next two years than the porn-free couple.</a:t>
            </a:r>
          </a:p>
          <a:p>
            <a:r>
              <a:rPr lang="en-US" dirty="0"/>
              <a:t>One of the best predictors of divorce for a person is the depth of their porn habit. </a:t>
            </a:r>
          </a:p>
          <a:p>
            <a:r>
              <a:rPr lang="en-US" dirty="0"/>
              <a:t>A couple who watches porn is 318% more likely to commit adultery.</a:t>
            </a:r>
          </a:p>
          <a:p>
            <a:endParaRPr lang="en-US" dirty="0"/>
          </a:p>
          <a:p>
            <a:endParaRPr lang="en-US" dirty="0"/>
          </a:p>
        </p:txBody>
      </p:sp>
    </p:spTree>
    <p:extLst>
      <p:ext uri="{BB962C8B-B14F-4D97-AF65-F5344CB8AC3E}">
        <p14:creationId xmlns:p14="http://schemas.microsoft.com/office/powerpoint/2010/main" val="4121213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ts val="4400"/>
              <a:buFont typeface="Arial"/>
              <a:buNone/>
            </a:pPr>
            <a:r>
              <a:rPr lang="en-US" dirty="0"/>
              <a:t>Porn is Waging War Against…</a:t>
            </a:r>
            <a:endParaRPr dirty="0"/>
          </a:p>
        </p:txBody>
      </p:sp>
      <p:sp>
        <p:nvSpPr>
          <p:cNvPr id="213" name="Google Shape;213;p1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Kingdom Service</a:t>
            </a:r>
          </a:p>
          <a:p>
            <a:pPr marL="0" lvl="0" indent="0" algn="l" rtl="0">
              <a:lnSpc>
                <a:spcPct val="90000"/>
              </a:lnSpc>
              <a:spcBef>
                <a:spcPts val="1000"/>
              </a:spcBef>
              <a:spcAft>
                <a:spcPts val="0"/>
              </a:spcAft>
              <a:buClr>
                <a:schemeClr val="dk1"/>
              </a:buClr>
              <a:buSzPts val="3200"/>
              <a:buNone/>
            </a:pPr>
            <a:endParaRPr sz="3200" dirty="0"/>
          </a:p>
          <a:p>
            <a:pPr marL="0" lvl="0" indent="0" algn="l" rtl="0">
              <a:lnSpc>
                <a:spcPct val="90000"/>
              </a:lnSpc>
              <a:spcBef>
                <a:spcPts val="1000"/>
              </a:spcBef>
              <a:spcAft>
                <a:spcPts val="0"/>
              </a:spcAft>
              <a:buClr>
                <a:schemeClr val="dk1"/>
              </a:buClr>
              <a:buSzPts val="3200"/>
              <a:buNone/>
            </a:pPr>
            <a:endParaRPr sz="3200" dirty="0"/>
          </a:p>
          <a:p>
            <a:pPr marL="0" lvl="0" indent="0" algn="ctr" rtl="0">
              <a:lnSpc>
                <a:spcPct val="90000"/>
              </a:lnSpc>
              <a:spcBef>
                <a:spcPts val="1000"/>
              </a:spcBef>
              <a:spcAft>
                <a:spcPts val="0"/>
              </a:spcAft>
              <a:buClr>
                <a:schemeClr val="dk1"/>
              </a:buClr>
              <a:buSzPts val="4400"/>
              <a:buNone/>
            </a:pPr>
            <a:r>
              <a:rPr lang="en-US" sz="4400" dirty="0"/>
              <a:t>More Porn = Less Service</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9"/>
          <p:cNvSpPr/>
          <p:nvPr/>
        </p:nvSpPr>
        <p:spPr>
          <a:xfrm>
            <a:off x="8454466" y="6334780"/>
            <a:ext cx="35926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strike="noStrike" cap="none" dirty="0">
                <a:solidFill>
                  <a:schemeClr val="dk1"/>
                </a:solidFill>
                <a:latin typeface="Muli" pitchFamily="2" charset="77"/>
                <a:sym typeface="Arial"/>
              </a:rPr>
              <a:t>DR. SAMUEL PERRY</a:t>
            </a:r>
            <a:endParaRPr dirty="0">
              <a:latin typeface="Muli" pitchFamily="2" charset="77"/>
            </a:endParaRPr>
          </a:p>
        </p:txBody>
      </p:sp>
      <p:sp>
        <p:nvSpPr>
          <p:cNvPr id="220" name="Google Shape;220;p19"/>
          <p:cNvSpPr/>
          <p:nvPr/>
        </p:nvSpPr>
        <p:spPr>
          <a:xfrm>
            <a:off x="1589" y="0"/>
            <a:ext cx="529949" cy="6858000"/>
          </a:xfrm>
          <a:prstGeom prst="rect">
            <a:avLst/>
          </a:prstGeom>
          <a:solidFill>
            <a:srgbClr val="055A5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uli" pitchFamily="2" charset="77"/>
              <a:sym typeface="Arial"/>
            </a:endParaRPr>
          </a:p>
        </p:txBody>
      </p:sp>
      <p:pic>
        <p:nvPicPr>
          <p:cNvPr id="221" name="Google Shape;221;p19" descr="Screenshot 2019-01-14 11.55.19.png"/>
          <p:cNvPicPr preferRelativeResize="0"/>
          <p:nvPr/>
        </p:nvPicPr>
        <p:blipFill rotWithShape="1">
          <a:blip r:embed="rId3">
            <a:alphaModFix/>
          </a:blip>
          <a:srcRect/>
          <a:stretch/>
        </p:blipFill>
        <p:spPr>
          <a:xfrm>
            <a:off x="0" y="0"/>
            <a:ext cx="12196222" cy="6858000"/>
          </a:xfrm>
          <a:prstGeom prst="rect">
            <a:avLst/>
          </a:prstGeom>
          <a:noFill/>
          <a:ln>
            <a:noFill/>
          </a:ln>
        </p:spPr>
      </p:pic>
      <p:sp>
        <p:nvSpPr>
          <p:cNvPr id="2" name="Title 1">
            <a:extLst>
              <a:ext uri="{FF2B5EF4-FFF2-40B4-BE49-F238E27FC236}">
                <a16:creationId xmlns:a16="http://schemas.microsoft.com/office/drawing/2014/main" id="{62CB2CAA-8BA7-E787-227C-D39BCBFF8FE4}"/>
              </a:ext>
            </a:extLst>
          </p:cNvPr>
          <p:cNvSpPr>
            <a:spLocks noGrp="1"/>
          </p:cNvSpPr>
          <p:nvPr>
            <p:ph type="ctrTitle"/>
          </p:nvPr>
        </p:nvSpPr>
        <p:spPr/>
        <p:txBody>
          <a:bodyPr/>
          <a:lstStyle/>
          <a:p>
            <a:endParaRPr lang="en-US"/>
          </a:p>
        </p:txBody>
      </p:sp>
      <p:sp>
        <p:nvSpPr>
          <p:cNvPr id="222" name="Google Shape;222;p19"/>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r>
              <a:rPr lang="en-US" sz="3200" dirty="0"/>
              <a:t>1 in 3</a:t>
            </a:r>
            <a:endParaRPr dirty="0"/>
          </a:p>
        </p:txBody>
      </p:sp>
      <p:sp>
        <p:nvSpPr>
          <p:cNvPr id="223" name="Google Shape;223;p19"/>
          <p:cNvSpPr txBox="1"/>
          <p:nvPr/>
        </p:nvSpPr>
        <p:spPr>
          <a:xfrm>
            <a:off x="4683457" y="3806269"/>
            <a:ext cx="1275000" cy="492677"/>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ctr" rtl="0">
              <a:lnSpc>
                <a:spcPct val="90000"/>
              </a:lnSpc>
              <a:spcBef>
                <a:spcPts val="0"/>
              </a:spcBef>
              <a:spcAft>
                <a:spcPts val="0"/>
              </a:spcAft>
              <a:buClr>
                <a:schemeClr val="dk1"/>
              </a:buClr>
              <a:buSzPct val="100000"/>
              <a:buFont typeface="Arial"/>
              <a:buNone/>
            </a:pPr>
            <a:r>
              <a:rPr lang="en-US" sz="3200" u="none" dirty="0">
                <a:solidFill>
                  <a:schemeClr val="dk1"/>
                </a:solidFill>
                <a:latin typeface="Muli" pitchFamily="2" charset="77"/>
                <a:sym typeface="Arial"/>
              </a:rPr>
              <a:t>1 in 10</a:t>
            </a:r>
            <a:endParaRPr dirty="0">
              <a:latin typeface="Muli" pitchFamily="2" charset="77"/>
            </a:endParaRPr>
          </a:p>
        </p:txBody>
      </p:sp>
      <p:sp>
        <p:nvSpPr>
          <p:cNvPr id="224" name="Google Shape;224;p19"/>
          <p:cNvSpPr txBox="1"/>
          <p:nvPr/>
        </p:nvSpPr>
        <p:spPr>
          <a:xfrm>
            <a:off x="6727468" y="4321495"/>
            <a:ext cx="1275000" cy="492677"/>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ctr" rtl="0">
              <a:lnSpc>
                <a:spcPct val="90000"/>
              </a:lnSpc>
              <a:spcBef>
                <a:spcPts val="0"/>
              </a:spcBef>
              <a:spcAft>
                <a:spcPts val="0"/>
              </a:spcAft>
              <a:buClr>
                <a:schemeClr val="dk1"/>
              </a:buClr>
              <a:buSzPct val="100000"/>
              <a:buFont typeface="Arial"/>
              <a:buNone/>
            </a:pPr>
            <a:r>
              <a:rPr lang="en-US" sz="3200" u="none" dirty="0">
                <a:solidFill>
                  <a:schemeClr val="dk1"/>
                </a:solidFill>
                <a:latin typeface="Muli" pitchFamily="2" charset="77"/>
                <a:sym typeface="Arial"/>
              </a:rPr>
              <a:t>1 in 20</a:t>
            </a:r>
            <a:endParaRPr dirty="0">
              <a:latin typeface="Muli" pitchFamily="2" charset="77"/>
            </a:endParaRPr>
          </a:p>
        </p:txBody>
      </p:sp>
      <p:sp>
        <p:nvSpPr>
          <p:cNvPr id="225" name="Google Shape;225;p19"/>
          <p:cNvSpPr txBox="1"/>
          <p:nvPr/>
        </p:nvSpPr>
        <p:spPr>
          <a:xfrm>
            <a:off x="8366587" y="6106596"/>
            <a:ext cx="3823826" cy="7514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200"/>
              <a:buFont typeface="Arial"/>
              <a:buNone/>
            </a:pPr>
            <a:r>
              <a:rPr lang="en-US" sz="3200" u="none" dirty="0">
                <a:solidFill>
                  <a:schemeClr val="lt1"/>
                </a:solidFill>
                <a:latin typeface="Muli" pitchFamily="2" charset="77"/>
                <a:sym typeface="Arial"/>
              </a:rPr>
              <a:t>Dr. Samuel Perry</a:t>
            </a:r>
            <a:endParaRPr dirty="0">
              <a:latin typeface="Muli" pitchFamily="2" charset="77"/>
            </a:endParaRPr>
          </a:p>
        </p:txBody>
      </p:sp>
      <p:sp>
        <p:nvSpPr>
          <p:cNvPr id="226" name="Google Shape;226;p19"/>
          <p:cNvSpPr txBox="1"/>
          <p:nvPr/>
        </p:nvSpPr>
        <p:spPr>
          <a:xfrm>
            <a:off x="861575" y="183905"/>
            <a:ext cx="10468850" cy="7514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000"/>
              <a:buFont typeface="Arial"/>
              <a:buNone/>
            </a:pPr>
            <a:r>
              <a:rPr lang="en-US" sz="4000" u="none" dirty="0">
                <a:solidFill>
                  <a:schemeClr val="lt1"/>
                </a:solidFill>
                <a:latin typeface="Muli" pitchFamily="2" charset="77"/>
                <a:sym typeface="Arial"/>
              </a:rPr>
              <a:t>Pornography and the Leadership Crisis </a:t>
            </a:r>
            <a:endParaRPr dirty="0">
              <a:latin typeface="Muli" pitchFamily="2" charset="7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0"/>
          <p:cNvSpPr txBox="1">
            <a:spLocks noGrp="1"/>
          </p:cNvSpPr>
          <p:nvPr>
            <p:ph type="title"/>
          </p:nvPr>
        </p:nvSpPr>
        <p:spPr>
          <a:xfrm>
            <a:off x="831850" y="2217736"/>
            <a:ext cx="10515600" cy="285273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ts val="4000"/>
              <a:buFont typeface="Arial"/>
              <a:buNone/>
            </a:pPr>
            <a:r>
              <a:rPr lang="en-US" sz="4000" dirty="0"/>
              <a:t>A few years ago, I stopped taking opportunities to lead groups at church or disciple younger men because of where I am personally with porn. I’d really feel like a worthless hypocrite for teaching some young men about how to study the Bible and share their faith when I’m regularly looking at pornography.</a:t>
            </a:r>
            <a:endParaRPr dirty="0"/>
          </a:p>
        </p:txBody>
      </p:sp>
      <p:sp>
        <p:nvSpPr>
          <p:cNvPr id="233" name="Google Shape;233;p20"/>
          <p:cNvSpPr txBox="1">
            <a:spLocks noGrp="1"/>
          </p:cNvSpPr>
          <p:nvPr>
            <p:ph type="body" idx="1"/>
          </p:nvPr>
        </p:nvSpPr>
        <p:spPr>
          <a:xfrm>
            <a:off x="831850" y="5336617"/>
            <a:ext cx="10515600" cy="1500187"/>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 Former lay leader</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1"/>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ts val="4800"/>
              <a:buFont typeface="Arial"/>
              <a:buNone/>
            </a:pPr>
            <a:r>
              <a:rPr lang="en-US" sz="4800" dirty="0"/>
              <a:t>“But the goal of our instruction is love from a pure heart and a good conscience and a sincere faith. </a:t>
            </a:r>
            <a:endParaRPr dirty="0"/>
          </a:p>
        </p:txBody>
      </p:sp>
      <p:sp>
        <p:nvSpPr>
          <p:cNvPr id="240" name="Google Shape;240;p2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1 Timothy 1:5</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ts val="4400"/>
              <a:buFont typeface="Arial"/>
              <a:buNone/>
            </a:pPr>
            <a:r>
              <a:rPr lang="en-US" dirty="0"/>
              <a:t>Porn is Waging War Against…</a:t>
            </a:r>
            <a:endParaRPr dirty="0"/>
          </a:p>
        </p:txBody>
      </p:sp>
      <p:sp>
        <p:nvSpPr>
          <p:cNvPr id="247" name="Google Shape;247;p2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Godly Parenting</a:t>
            </a:r>
          </a:p>
          <a:p>
            <a:pPr marL="174625" lvl="0" indent="0" algn="l" rtl="0">
              <a:lnSpc>
                <a:spcPct val="90000"/>
              </a:lnSpc>
              <a:spcBef>
                <a:spcPts val="1000"/>
              </a:spcBef>
              <a:spcAft>
                <a:spcPts val="0"/>
              </a:spcAft>
              <a:buClr>
                <a:schemeClr val="dk1"/>
              </a:buClr>
              <a:buSzPts val="2800"/>
              <a:buNone/>
            </a:pPr>
            <a:endParaRPr dirty="0"/>
          </a:p>
          <a:p>
            <a:pPr marL="174625" lvl="0" indent="0" algn="l" rtl="0">
              <a:lnSpc>
                <a:spcPct val="90000"/>
              </a:lnSpc>
              <a:spcBef>
                <a:spcPts val="1000"/>
              </a:spcBef>
              <a:spcAft>
                <a:spcPts val="0"/>
              </a:spcAft>
              <a:buClr>
                <a:schemeClr val="dk1"/>
              </a:buClr>
              <a:buSzPts val="2800"/>
              <a:buNone/>
            </a:pPr>
            <a:endParaRPr dirty="0"/>
          </a:p>
          <a:p>
            <a:pPr marL="174625" lvl="0" indent="0" algn="ctr" rtl="0">
              <a:lnSpc>
                <a:spcPct val="90000"/>
              </a:lnSpc>
              <a:spcBef>
                <a:spcPts val="1000"/>
              </a:spcBef>
              <a:spcAft>
                <a:spcPts val="0"/>
              </a:spcAft>
              <a:buClr>
                <a:schemeClr val="dk1"/>
              </a:buClr>
              <a:buSzPts val="3600"/>
              <a:buNone/>
            </a:pPr>
            <a:r>
              <a:rPr lang="en-US" sz="3600" dirty="0"/>
              <a:t>More Porn = Less spiritual interaction with kids</a:t>
            </a:r>
            <a:endParaRPr dirty="0"/>
          </a:p>
          <a:p>
            <a:pPr marL="174625" lvl="0" indent="0" algn="l" rtl="0">
              <a:lnSpc>
                <a:spcPct val="90000"/>
              </a:lnSpc>
              <a:spcBef>
                <a:spcPts val="1000"/>
              </a:spcBef>
              <a:spcAft>
                <a:spcPts val="0"/>
              </a:spcAft>
              <a:buClr>
                <a:schemeClr val="dk1"/>
              </a:buClr>
              <a:buSzPts val="2800"/>
              <a:buNone/>
            </a:pPr>
            <a:endParaRPr dirty="0"/>
          </a:p>
          <a:p>
            <a:pPr marL="174625"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ts val="4400"/>
              <a:buFont typeface="Arial"/>
              <a:buNone/>
            </a:pPr>
            <a:r>
              <a:rPr lang="en-US" dirty="0"/>
              <a:t>Porn is Waging War Against…</a:t>
            </a:r>
            <a:endParaRPr dirty="0"/>
          </a:p>
        </p:txBody>
      </p:sp>
      <p:sp>
        <p:nvSpPr>
          <p:cNvPr id="253" name="Google Shape;253;p2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Godly Parenting</a:t>
            </a:r>
          </a:p>
          <a:p>
            <a:pPr marL="0" lvl="0" indent="0" algn="l" rtl="0">
              <a:lnSpc>
                <a:spcPct val="90000"/>
              </a:lnSpc>
              <a:spcBef>
                <a:spcPts val="1000"/>
              </a:spcBef>
              <a:spcAft>
                <a:spcPts val="0"/>
              </a:spcAft>
              <a:buClr>
                <a:schemeClr val="dk1"/>
              </a:buClr>
              <a:buSzPts val="3200"/>
              <a:buNone/>
            </a:pPr>
            <a:endParaRPr sz="3200" dirty="0">
              <a:solidFill>
                <a:srgbClr val="E86852"/>
              </a:solidFill>
            </a:endParaRPr>
          </a:p>
          <a:p>
            <a:pPr marL="0" lvl="0" indent="0" algn="l" rtl="0">
              <a:lnSpc>
                <a:spcPct val="90000"/>
              </a:lnSpc>
              <a:spcBef>
                <a:spcPts val="1000"/>
              </a:spcBef>
              <a:spcAft>
                <a:spcPts val="0"/>
              </a:spcAft>
              <a:buClr>
                <a:schemeClr val="dk1"/>
              </a:buClr>
              <a:buSzPts val="3200"/>
              <a:buNone/>
            </a:pPr>
            <a:r>
              <a:rPr lang="en-US" sz="3200" dirty="0"/>
              <a:t>Findings suggest that increased pornography consumption might threaten the transmission of religious heritage from parents (particularly fathers) to children. </a:t>
            </a:r>
            <a:endParaRPr dirty="0"/>
          </a:p>
          <a:p>
            <a:pPr marL="0" lvl="0" indent="0" algn="l" rtl="0">
              <a:lnSpc>
                <a:spcPct val="90000"/>
              </a:lnSpc>
              <a:spcBef>
                <a:spcPts val="1000"/>
              </a:spcBef>
              <a:spcAft>
                <a:spcPts val="0"/>
              </a:spcAft>
              <a:buClr>
                <a:schemeClr val="dk1"/>
              </a:buClr>
              <a:buSzPts val="3200"/>
              <a:buNone/>
            </a:pPr>
            <a:r>
              <a:rPr lang="en-US" sz="3200" dirty="0"/>
              <a:t>						-Dr. Samuel Perry</a:t>
            </a:r>
            <a:endParaRPr dirty="0"/>
          </a:p>
          <a:p>
            <a:pPr marL="0" lvl="0" indent="0" algn="r" rtl="0">
              <a:lnSpc>
                <a:spcPct val="90000"/>
              </a:lnSpc>
              <a:spcBef>
                <a:spcPts val="1000"/>
              </a:spcBef>
              <a:spcAft>
                <a:spcPts val="0"/>
              </a:spcAft>
              <a:buClr>
                <a:schemeClr val="dk1"/>
              </a:buClr>
              <a:buSzPts val="3200"/>
              <a:buNone/>
            </a:pPr>
            <a:endParaRPr sz="3200" dirty="0"/>
          </a:p>
          <a:p>
            <a:pPr marL="0" lvl="0" indent="0" algn="l" rtl="0">
              <a:lnSpc>
                <a:spcPct val="90000"/>
              </a:lnSpc>
              <a:spcBef>
                <a:spcPts val="1000"/>
              </a:spcBef>
              <a:spcAft>
                <a:spcPts val="0"/>
              </a:spcAft>
              <a:buClr>
                <a:schemeClr val="dk1"/>
              </a:buClr>
              <a:buSzPts val="3200"/>
              <a:buNone/>
            </a:pPr>
            <a:endParaRPr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ts val="4800"/>
              <a:buFont typeface="Arial"/>
              <a:buNone/>
            </a:pPr>
            <a:r>
              <a:rPr lang="en-US" sz="4800" dirty="0"/>
              <a:t>“Let us also lay aside every weight, and sin which clings so closely, and let us run with endurance the race that is set before us. Fixing our eyes on Jesus…”</a:t>
            </a:r>
            <a:endParaRPr dirty="0"/>
          </a:p>
        </p:txBody>
      </p:sp>
      <p:sp>
        <p:nvSpPr>
          <p:cNvPr id="92" name="Google Shape;92;p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Hebrews 12:1-2b</a:t>
            </a:r>
            <a:endParaRPr dirty="0"/>
          </a:p>
        </p:txBody>
      </p:sp>
    </p:spTree>
    <p:extLst>
      <p:ext uri="{BB962C8B-B14F-4D97-AF65-F5344CB8AC3E}">
        <p14:creationId xmlns:p14="http://schemas.microsoft.com/office/powerpoint/2010/main" val="4222060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4"/>
          <p:cNvSpPr/>
          <p:nvPr/>
        </p:nvSpPr>
        <p:spPr>
          <a:xfrm>
            <a:off x="5678033" y="274320"/>
            <a:ext cx="5549901" cy="1455726"/>
          </a:xfrm>
          <a:prstGeom prst="roundRect">
            <a:avLst>
              <a:gd name="adj" fmla="val 16667"/>
            </a:avLst>
          </a:prstGeom>
          <a:solidFill>
            <a:srgbClr val="00664F">
              <a:alpha val="16470"/>
            </a:srgbClr>
          </a:solidFill>
          <a:ln>
            <a:noFill/>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lt1"/>
              </a:solidFill>
              <a:latin typeface="Muli" pitchFamily="2" charset="77"/>
              <a:sym typeface="Arial"/>
            </a:endParaRPr>
          </a:p>
        </p:txBody>
      </p:sp>
      <p:sp>
        <p:nvSpPr>
          <p:cNvPr id="259" name="Google Shape;259;p24"/>
          <p:cNvSpPr txBox="1"/>
          <p:nvPr/>
        </p:nvSpPr>
        <p:spPr>
          <a:xfrm>
            <a:off x="5829300" y="325120"/>
            <a:ext cx="5245100" cy="1354126"/>
          </a:xfrm>
          <a:prstGeom prst="rect">
            <a:avLst/>
          </a:prstGeom>
          <a:noFill/>
          <a:ln>
            <a:noFill/>
          </a:ln>
        </p:spPr>
        <p:txBody>
          <a:bodyPr spcFirstLastPara="1" wrap="square" lIns="91400" tIns="45675" rIns="91400" bIns="45675" anchor="t" anchorCtr="0">
            <a:noAutofit/>
          </a:bodyPr>
          <a:lstStyle/>
          <a:p>
            <a:pPr marL="0" marR="0" lvl="0" indent="0" algn="ctr" rtl="0">
              <a:spcBef>
                <a:spcPts val="0"/>
              </a:spcBef>
              <a:spcAft>
                <a:spcPts val="0"/>
              </a:spcAft>
              <a:buNone/>
            </a:pPr>
            <a:r>
              <a:rPr lang="en-US" sz="2800" dirty="0">
                <a:solidFill>
                  <a:srgbClr val="EB6E4A"/>
                </a:solidFill>
                <a:latin typeface="Muli" pitchFamily="2" charset="77"/>
                <a:sym typeface="Arial"/>
              </a:rPr>
              <a:t>Spiritual Growth</a:t>
            </a:r>
            <a:endParaRPr sz="2800" dirty="0">
              <a:solidFill>
                <a:srgbClr val="EB6E4A"/>
              </a:solidFill>
              <a:latin typeface="Muli" pitchFamily="2" charset="77"/>
              <a:sym typeface="Arial"/>
            </a:endParaRPr>
          </a:p>
          <a:p>
            <a:pPr marL="0" marR="0" lvl="0" indent="0" algn="l" rtl="0">
              <a:spcBef>
                <a:spcPts val="0"/>
              </a:spcBef>
              <a:spcAft>
                <a:spcPts val="0"/>
              </a:spcAft>
              <a:buNone/>
            </a:pPr>
            <a:r>
              <a:rPr lang="en-US" sz="1800" dirty="0">
                <a:solidFill>
                  <a:srgbClr val="00664F"/>
                </a:solidFill>
                <a:latin typeface="Muli" pitchFamily="2" charset="77"/>
                <a:sym typeface="Arial"/>
              </a:rPr>
              <a:t>Any porn use is associated with declines in religious commitments (e.g., prayer, attending services) and an increase in religious doubts.</a:t>
            </a:r>
            <a:endParaRPr sz="1800" dirty="0">
              <a:solidFill>
                <a:schemeClr val="dk1"/>
              </a:solidFill>
              <a:latin typeface="Muli" pitchFamily="2" charset="77"/>
              <a:sym typeface="Arial"/>
            </a:endParaRPr>
          </a:p>
        </p:txBody>
      </p:sp>
      <p:sp>
        <p:nvSpPr>
          <p:cNvPr id="260" name="Google Shape;260;p24"/>
          <p:cNvSpPr/>
          <p:nvPr/>
        </p:nvSpPr>
        <p:spPr>
          <a:xfrm>
            <a:off x="5678033" y="1907846"/>
            <a:ext cx="5549901" cy="1178727"/>
          </a:xfrm>
          <a:prstGeom prst="roundRect">
            <a:avLst>
              <a:gd name="adj" fmla="val 16667"/>
            </a:avLst>
          </a:prstGeom>
          <a:solidFill>
            <a:srgbClr val="00664F">
              <a:alpha val="16470"/>
            </a:srgbClr>
          </a:solidFill>
          <a:ln>
            <a:noFill/>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lt1"/>
              </a:solidFill>
              <a:latin typeface="Muli" pitchFamily="2" charset="77"/>
              <a:sym typeface="Arial"/>
            </a:endParaRPr>
          </a:p>
        </p:txBody>
      </p:sp>
      <p:sp>
        <p:nvSpPr>
          <p:cNvPr id="261" name="Google Shape;261;p24"/>
          <p:cNvSpPr txBox="1"/>
          <p:nvPr/>
        </p:nvSpPr>
        <p:spPr>
          <a:xfrm>
            <a:off x="5829300" y="1958646"/>
            <a:ext cx="5245100" cy="1077127"/>
          </a:xfrm>
          <a:prstGeom prst="rect">
            <a:avLst/>
          </a:prstGeom>
          <a:noFill/>
          <a:ln>
            <a:noFill/>
          </a:ln>
        </p:spPr>
        <p:txBody>
          <a:bodyPr spcFirstLastPara="1" wrap="square" lIns="91400" tIns="45675" rIns="91400" bIns="45675" anchor="t" anchorCtr="0">
            <a:noAutofit/>
          </a:bodyPr>
          <a:lstStyle/>
          <a:p>
            <a:pPr marL="0" marR="0" lvl="0" indent="0" algn="ctr" rtl="0">
              <a:spcBef>
                <a:spcPts val="0"/>
              </a:spcBef>
              <a:spcAft>
                <a:spcPts val="0"/>
              </a:spcAft>
              <a:buNone/>
            </a:pPr>
            <a:r>
              <a:rPr lang="en-US" sz="2800" dirty="0">
                <a:solidFill>
                  <a:srgbClr val="EB6E4A"/>
                </a:solidFill>
                <a:latin typeface="Muli" pitchFamily="2" charset="77"/>
                <a:sym typeface="Arial"/>
              </a:rPr>
              <a:t>Marriage</a:t>
            </a:r>
            <a:endParaRPr sz="2800" dirty="0">
              <a:solidFill>
                <a:srgbClr val="EB6E4A"/>
              </a:solidFill>
              <a:latin typeface="Muli" pitchFamily="2" charset="77"/>
              <a:sym typeface="Arial"/>
            </a:endParaRPr>
          </a:p>
          <a:p>
            <a:pPr marL="0" marR="0" lvl="0" indent="0" algn="l" rtl="0">
              <a:spcBef>
                <a:spcPts val="0"/>
              </a:spcBef>
              <a:spcAft>
                <a:spcPts val="0"/>
              </a:spcAft>
              <a:buNone/>
            </a:pPr>
            <a:r>
              <a:rPr lang="en-US" sz="1800" dirty="0">
                <a:solidFill>
                  <a:srgbClr val="00664F"/>
                </a:solidFill>
                <a:latin typeface="Muli" pitchFamily="2" charset="77"/>
                <a:sym typeface="Arial"/>
              </a:rPr>
              <a:t>If either spouse starts watching porn, divorce is 2–3x more likely than for a porn-free couple.</a:t>
            </a:r>
            <a:endParaRPr sz="1800" dirty="0">
              <a:solidFill>
                <a:schemeClr val="dk1"/>
              </a:solidFill>
              <a:latin typeface="Muli" pitchFamily="2" charset="77"/>
              <a:sym typeface="Arial"/>
            </a:endParaRPr>
          </a:p>
        </p:txBody>
      </p:sp>
      <p:sp>
        <p:nvSpPr>
          <p:cNvPr id="262" name="Google Shape;262;p24"/>
          <p:cNvSpPr/>
          <p:nvPr/>
        </p:nvSpPr>
        <p:spPr>
          <a:xfrm>
            <a:off x="5678033" y="3264373"/>
            <a:ext cx="5549901" cy="1178560"/>
          </a:xfrm>
          <a:prstGeom prst="roundRect">
            <a:avLst>
              <a:gd name="adj" fmla="val 16667"/>
            </a:avLst>
          </a:prstGeom>
          <a:solidFill>
            <a:srgbClr val="00664F">
              <a:alpha val="16470"/>
            </a:srgbClr>
          </a:solidFill>
          <a:ln>
            <a:noFill/>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lt1"/>
              </a:solidFill>
              <a:latin typeface="Muli" pitchFamily="2" charset="77"/>
              <a:sym typeface="Arial"/>
            </a:endParaRPr>
          </a:p>
        </p:txBody>
      </p:sp>
      <p:sp>
        <p:nvSpPr>
          <p:cNvPr id="263" name="Google Shape;263;p24"/>
          <p:cNvSpPr txBox="1"/>
          <p:nvPr/>
        </p:nvSpPr>
        <p:spPr>
          <a:xfrm>
            <a:off x="5829300" y="3315173"/>
            <a:ext cx="5245100" cy="1076960"/>
          </a:xfrm>
          <a:prstGeom prst="rect">
            <a:avLst/>
          </a:prstGeom>
          <a:noFill/>
          <a:ln>
            <a:noFill/>
          </a:ln>
        </p:spPr>
        <p:txBody>
          <a:bodyPr spcFirstLastPara="1" wrap="square" lIns="91400" tIns="45675" rIns="91400" bIns="45675" anchor="t" anchorCtr="0">
            <a:noAutofit/>
          </a:bodyPr>
          <a:lstStyle/>
          <a:p>
            <a:pPr marL="0" marR="0" lvl="0" indent="0" algn="ctr" rtl="0">
              <a:spcBef>
                <a:spcPts val="0"/>
              </a:spcBef>
              <a:spcAft>
                <a:spcPts val="0"/>
              </a:spcAft>
              <a:buNone/>
            </a:pPr>
            <a:r>
              <a:rPr lang="en-US" sz="2800" dirty="0">
                <a:solidFill>
                  <a:srgbClr val="EB6E4A"/>
                </a:solidFill>
                <a:latin typeface="Muli" pitchFamily="2" charset="77"/>
                <a:sym typeface="Arial"/>
              </a:rPr>
              <a:t>Kingdom Service</a:t>
            </a:r>
            <a:endParaRPr sz="2800" dirty="0">
              <a:solidFill>
                <a:srgbClr val="EB6E4A"/>
              </a:solidFill>
              <a:latin typeface="Muli" pitchFamily="2" charset="77"/>
              <a:sym typeface="Arial"/>
            </a:endParaRPr>
          </a:p>
          <a:p>
            <a:pPr marL="0" marR="0" lvl="0" indent="0" algn="l" rtl="0">
              <a:spcBef>
                <a:spcPts val="0"/>
              </a:spcBef>
              <a:spcAft>
                <a:spcPts val="0"/>
              </a:spcAft>
              <a:buNone/>
            </a:pPr>
            <a:r>
              <a:rPr lang="en-US" sz="1800" dirty="0">
                <a:solidFill>
                  <a:srgbClr val="00664F"/>
                </a:solidFill>
                <a:latin typeface="Muli" pitchFamily="2" charset="77"/>
                <a:sym typeface="Arial"/>
              </a:rPr>
              <a:t>As porn use increases, willingness to serve in the church declines.</a:t>
            </a:r>
            <a:endParaRPr sz="1800" dirty="0">
              <a:solidFill>
                <a:schemeClr val="dk1"/>
              </a:solidFill>
              <a:latin typeface="Muli" pitchFamily="2" charset="77"/>
              <a:sym typeface="Arial"/>
            </a:endParaRPr>
          </a:p>
        </p:txBody>
      </p:sp>
      <p:sp>
        <p:nvSpPr>
          <p:cNvPr id="264" name="Google Shape;264;p24"/>
          <p:cNvSpPr/>
          <p:nvPr/>
        </p:nvSpPr>
        <p:spPr>
          <a:xfrm>
            <a:off x="5678033" y="4620733"/>
            <a:ext cx="5550179" cy="1455420"/>
          </a:xfrm>
          <a:prstGeom prst="roundRect">
            <a:avLst>
              <a:gd name="adj" fmla="val 16667"/>
            </a:avLst>
          </a:prstGeom>
          <a:solidFill>
            <a:srgbClr val="00664F">
              <a:alpha val="16470"/>
            </a:srgbClr>
          </a:solidFill>
          <a:ln>
            <a:noFill/>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lt1"/>
              </a:solidFill>
              <a:latin typeface="Muli" pitchFamily="2" charset="77"/>
              <a:sym typeface="Arial"/>
            </a:endParaRPr>
          </a:p>
        </p:txBody>
      </p:sp>
      <p:sp>
        <p:nvSpPr>
          <p:cNvPr id="265" name="Google Shape;265;p24"/>
          <p:cNvSpPr txBox="1"/>
          <p:nvPr/>
        </p:nvSpPr>
        <p:spPr>
          <a:xfrm>
            <a:off x="5829300" y="4671533"/>
            <a:ext cx="5245100" cy="1353820"/>
          </a:xfrm>
          <a:prstGeom prst="rect">
            <a:avLst/>
          </a:prstGeom>
          <a:noFill/>
          <a:ln>
            <a:noFill/>
          </a:ln>
        </p:spPr>
        <p:txBody>
          <a:bodyPr spcFirstLastPara="1" wrap="square" lIns="91400" tIns="45675" rIns="91400" bIns="45675" anchor="t" anchorCtr="0">
            <a:noAutofit/>
          </a:bodyPr>
          <a:lstStyle/>
          <a:p>
            <a:pPr marL="0" marR="0" lvl="0" indent="0" algn="ctr" rtl="0">
              <a:spcBef>
                <a:spcPts val="0"/>
              </a:spcBef>
              <a:spcAft>
                <a:spcPts val="0"/>
              </a:spcAft>
              <a:buNone/>
            </a:pPr>
            <a:r>
              <a:rPr lang="en-US" sz="2800" dirty="0">
                <a:solidFill>
                  <a:srgbClr val="EB6E4A"/>
                </a:solidFill>
                <a:latin typeface="Muli" pitchFamily="2" charset="77"/>
                <a:sym typeface="Arial"/>
              </a:rPr>
              <a:t>Godly Parenting</a:t>
            </a:r>
            <a:endParaRPr sz="2800" dirty="0">
              <a:solidFill>
                <a:srgbClr val="EB6E4A"/>
              </a:solidFill>
              <a:latin typeface="Muli" pitchFamily="2" charset="77"/>
              <a:sym typeface="Arial"/>
            </a:endParaRPr>
          </a:p>
          <a:p>
            <a:pPr marL="0" marR="0" lvl="0" indent="0" algn="l" rtl="0">
              <a:spcBef>
                <a:spcPts val="0"/>
              </a:spcBef>
              <a:spcAft>
                <a:spcPts val="0"/>
              </a:spcAft>
              <a:buNone/>
            </a:pPr>
            <a:r>
              <a:rPr lang="en-US" sz="1800" dirty="0">
                <a:solidFill>
                  <a:srgbClr val="00664F"/>
                </a:solidFill>
                <a:latin typeface="Muli" pitchFamily="2" charset="77"/>
                <a:sym typeface="Arial"/>
              </a:rPr>
              <a:t>The more frequently someone watches porn, the less likely they are to be close to their kids or talk to them about faith.</a:t>
            </a:r>
            <a:endParaRPr sz="1800" dirty="0">
              <a:solidFill>
                <a:schemeClr val="dk1"/>
              </a:solidFill>
              <a:latin typeface="Muli" pitchFamily="2" charset="77"/>
              <a:sym typeface="Arial"/>
            </a:endParaRPr>
          </a:p>
        </p:txBody>
      </p:sp>
      <p:grpSp>
        <p:nvGrpSpPr>
          <p:cNvPr id="266" name="Google Shape;266;p24"/>
          <p:cNvGrpSpPr/>
          <p:nvPr/>
        </p:nvGrpSpPr>
        <p:grpSpPr>
          <a:xfrm>
            <a:off x="757696" y="889125"/>
            <a:ext cx="3676192" cy="5139058"/>
            <a:chOff x="5677923" y="453978"/>
            <a:chExt cx="5963920" cy="1495875"/>
          </a:xfrm>
        </p:grpSpPr>
        <p:sp>
          <p:nvSpPr>
            <p:cNvPr id="267" name="Google Shape;267;p24"/>
            <p:cNvSpPr/>
            <p:nvPr/>
          </p:nvSpPr>
          <p:spPr>
            <a:xfrm>
              <a:off x="5677923" y="453978"/>
              <a:ext cx="5963920" cy="1495875"/>
            </a:xfrm>
            <a:prstGeom prst="roundRect">
              <a:avLst>
                <a:gd name="adj" fmla="val 16667"/>
              </a:avLst>
            </a:prstGeom>
            <a:solidFill>
              <a:srgbClr val="00664F">
                <a:alpha val="16470"/>
              </a:srgbClr>
            </a:solidFill>
            <a:ln>
              <a:noFill/>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lt1"/>
                </a:solidFill>
                <a:latin typeface="Muli" pitchFamily="2" charset="77"/>
                <a:sym typeface="Arial"/>
              </a:endParaRPr>
            </a:p>
          </p:txBody>
        </p:sp>
        <p:sp>
          <p:nvSpPr>
            <p:cNvPr id="268" name="Google Shape;268;p24"/>
            <p:cNvSpPr txBox="1"/>
            <p:nvPr/>
          </p:nvSpPr>
          <p:spPr>
            <a:xfrm>
              <a:off x="5857923" y="615130"/>
              <a:ext cx="5603920" cy="1173570"/>
            </a:xfrm>
            <a:prstGeom prst="rect">
              <a:avLst/>
            </a:prstGeom>
            <a:noFill/>
            <a:ln>
              <a:noFill/>
            </a:ln>
          </p:spPr>
          <p:txBody>
            <a:bodyPr spcFirstLastPara="1" wrap="square" lIns="91400" tIns="45675" rIns="91400" bIns="45675" anchor="ctr" anchorCtr="0">
              <a:spAutoFit/>
            </a:bodyPr>
            <a:lstStyle/>
            <a:p>
              <a:pPr lvl="0" algn="r"/>
              <a:r>
                <a:rPr lang="en-US" sz="2800" dirty="0">
                  <a:solidFill>
                    <a:srgbClr val="EB6E4A"/>
                  </a:solidFill>
                  <a:latin typeface="Muli" pitchFamily="2" charset="77"/>
                </a:rPr>
                <a:t>…abstain from the passions of the flesh, which wage war against your soul.</a:t>
              </a:r>
              <a:br>
                <a:rPr lang="en-US" sz="1800" dirty="0">
                  <a:solidFill>
                    <a:srgbClr val="EB6E4A"/>
                  </a:solidFill>
                  <a:latin typeface="Muli" pitchFamily="2" charset="77"/>
                  <a:sym typeface="Arial"/>
                </a:rPr>
              </a:br>
              <a:r>
                <a:rPr lang="en-US" sz="1800" dirty="0">
                  <a:solidFill>
                    <a:srgbClr val="EB6E4A"/>
                  </a:solidFill>
                  <a:latin typeface="Muli" pitchFamily="2" charset="77"/>
                  <a:sym typeface="Arial"/>
                </a:rPr>
                <a:t>     		~1 Peter 2:11</a:t>
              </a:r>
            </a:p>
            <a:p>
              <a:pPr marL="0" marR="0" lvl="0" indent="0" algn="l" rtl="0">
                <a:spcBef>
                  <a:spcPts val="1200"/>
                </a:spcBef>
                <a:spcAft>
                  <a:spcPts val="0"/>
                </a:spcAft>
                <a:buNone/>
              </a:pPr>
              <a:r>
                <a:rPr lang="en-US" sz="2200" dirty="0">
                  <a:solidFill>
                    <a:srgbClr val="00664F"/>
                  </a:solidFill>
                  <a:latin typeface="Muli" pitchFamily="2" charset="77"/>
                  <a:sym typeface="Arial"/>
                </a:rPr>
                <a:t>A 6-year peer-reviewed study of 3,000 people</a:t>
              </a:r>
              <a:r>
                <a:rPr lang="en-US" sz="2200" baseline="30000" dirty="0">
                  <a:solidFill>
                    <a:srgbClr val="00664F"/>
                  </a:solidFill>
                  <a:latin typeface="Muli" pitchFamily="2" charset="77"/>
                  <a:sym typeface="Arial"/>
                </a:rPr>
                <a:t>*</a:t>
              </a:r>
              <a:r>
                <a:rPr lang="en-US" sz="2200" dirty="0">
                  <a:solidFill>
                    <a:srgbClr val="00664F"/>
                  </a:solidFill>
                  <a:latin typeface="Muli" pitchFamily="2" charset="77"/>
                  <a:sym typeface="Arial"/>
                </a:rPr>
                <a:t> showed porn use wages war in 4 key areas…</a:t>
              </a:r>
              <a:endParaRPr sz="2200" dirty="0">
                <a:solidFill>
                  <a:schemeClr val="dk1"/>
                </a:solidFill>
                <a:latin typeface="Muli" pitchFamily="2" charset="77"/>
                <a:sym typeface="Arial"/>
              </a:endParaRPr>
            </a:p>
          </p:txBody>
        </p:sp>
      </p:grpSp>
      <p:sp>
        <p:nvSpPr>
          <p:cNvPr id="269" name="Google Shape;269;p24"/>
          <p:cNvSpPr/>
          <p:nvPr/>
        </p:nvSpPr>
        <p:spPr>
          <a:xfrm rot="10800000">
            <a:off x="4641215" y="274320"/>
            <a:ext cx="717041" cy="5801833"/>
          </a:xfrm>
          <a:prstGeom prst="rightBrace">
            <a:avLst>
              <a:gd name="adj1" fmla="val 84348"/>
              <a:gd name="adj2" fmla="val 50000"/>
            </a:avLst>
          </a:prstGeom>
          <a:noFill/>
          <a:ln w="44450" cap="flat" cmpd="sng">
            <a:solidFill>
              <a:srgbClr val="00664F"/>
            </a:solidFill>
            <a:prstDash val="solid"/>
            <a:miter lim="800000"/>
            <a:headEnd type="none" w="sm" len="sm"/>
            <a:tailEnd type="none" w="sm" len="sm"/>
          </a:ln>
        </p:spPr>
        <p:txBody>
          <a:bodyPr spcFirstLastPara="1" wrap="square" lIns="91400" tIns="45675" rIns="91400" bIns="45675" anchor="ctr" anchorCtr="0">
            <a:noAutofit/>
          </a:bodyPr>
          <a:lstStyle/>
          <a:p>
            <a:pPr marL="0" marR="0" lvl="0" indent="0" algn="ctr" rtl="0">
              <a:spcBef>
                <a:spcPts val="0"/>
              </a:spcBef>
              <a:spcAft>
                <a:spcPts val="0"/>
              </a:spcAft>
              <a:buNone/>
            </a:pPr>
            <a:endParaRPr sz="1799" dirty="0">
              <a:solidFill>
                <a:schemeClr val="dk1"/>
              </a:solidFill>
              <a:latin typeface="Muli" pitchFamily="2" charset="77"/>
              <a:sym typeface="Arial"/>
            </a:endParaRPr>
          </a:p>
        </p:txBody>
      </p:sp>
      <p:sp>
        <p:nvSpPr>
          <p:cNvPr id="270" name="Google Shape;270;p24"/>
          <p:cNvSpPr txBox="1"/>
          <p:nvPr/>
        </p:nvSpPr>
        <p:spPr>
          <a:xfrm>
            <a:off x="660400" y="6413500"/>
            <a:ext cx="10566400" cy="330200"/>
          </a:xfrm>
          <a:prstGeom prst="rect">
            <a:avLst/>
          </a:prstGeom>
          <a:noFill/>
          <a:ln>
            <a:noFill/>
          </a:ln>
        </p:spPr>
        <p:txBody>
          <a:bodyPr spcFirstLastPara="1" wrap="square" lIns="91400" tIns="45675" rIns="91400" bIns="45675" anchor="ctr" anchorCtr="0">
            <a:noAutofit/>
          </a:bodyPr>
          <a:lstStyle/>
          <a:p>
            <a:pPr marL="0" marR="0" lvl="0" indent="0" algn="r" rtl="0">
              <a:spcBef>
                <a:spcPts val="0"/>
              </a:spcBef>
              <a:spcAft>
                <a:spcPts val="0"/>
              </a:spcAft>
              <a:buNone/>
            </a:pPr>
            <a:r>
              <a:rPr lang="en-US" sz="1400" baseline="30000" dirty="0">
                <a:solidFill>
                  <a:srgbClr val="00664F"/>
                </a:solidFill>
                <a:latin typeface="Muli" pitchFamily="2" charset="77"/>
                <a:sym typeface="Arial"/>
              </a:rPr>
              <a:t>*</a:t>
            </a:r>
            <a:r>
              <a:rPr lang="en-US" sz="1400" dirty="0">
                <a:solidFill>
                  <a:srgbClr val="00664F"/>
                </a:solidFill>
                <a:latin typeface="Muli" pitchFamily="2" charset="77"/>
                <a:sym typeface="Arial"/>
              </a:rPr>
              <a:t>Perry &amp; Hayward, “Seeing Is (Not) Believing,” Social Forces 95:4 (2017)</a:t>
            </a:r>
            <a:endParaRPr sz="1400" dirty="0">
              <a:solidFill>
                <a:srgbClr val="00664F"/>
              </a:solidFill>
              <a:latin typeface="Muli" pitchFamily="2" charset="77"/>
              <a:sym typeface="Arial"/>
            </a:endParaRPr>
          </a:p>
        </p:txBody>
      </p:sp>
    </p:spTree>
    <p:extLst>
      <p:ext uri="{BB962C8B-B14F-4D97-AF65-F5344CB8AC3E}">
        <p14:creationId xmlns:p14="http://schemas.microsoft.com/office/powerpoint/2010/main" val="2888464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5"/>
          <p:cNvSpPr/>
          <p:nvPr/>
        </p:nvSpPr>
        <p:spPr>
          <a:xfrm>
            <a:off x="710668" y="168304"/>
            <a:ext cx="10770661" cy="1394858"/>
          </a:xfrm>
          <a:prstGeom prst="rect">
            <a:avLst/>
          </a:prstGeom>
          <a:noFill/>
          <a:ln>
            <a:noFill/>
          </a:ln>
        </p:spPr>
        <p:txBody>
          <a:bodyPr spcFirstLastPara="1" wrap="square" lIns="0" tIns="0" rIns="0" bIns="0" anchor="ctr" anchorCtr="0">
            <a:normAutofit/>
          </a:bodyPr>
          <a:lstStyle/>
          <a:p>
            <a:pPr marL="0" marR="0" lvl="0" indent="0" algn="ctr" rtl="0">
              <a:lnSpc>
                <a:spcPct val="106250"/>
              </a:lnSpc>
              <a:spcBef>
                <a:spcPts val="0"/>
              </a:spcBef>
              <a:spcAft>
                <a:spcPts val="0"/>
              </a:spcAft>
              <a:buNone/>
            </a:pPr>
            <a:endParaRPr sz="4800" dirty="0">
              <a:solidFill>
                <a:schemeClr val="lt1"/>
              </a:solidFill>
              <a:latin typeface="Muli" pitchFamily="2" charset="77"/>
              <a:sym typeface="Arial"/>
            </a:endParaRPr>
          </a:p>
        </p:txBody>
      </p:sp>
      <p:sp>
        <p:nvSpPr>
          <p:cNvPr id="277" name="Google Shape;277;p2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Arial"/>
              <a:buNone/>
            </a:pPr>
            <a:r>
              <a:rPr lang="en-US" sz="4400" dirty="0">
                <a:solidFill>
                  <a:schemeClr val="dk2"/>
                </a:solidFill>
                <a:sym typeface="Arial"/>
              </a:rPr>
              <a:t>Porn is Waging War Against…</a:t>
            </a:r>
            <a:endParaRPr dirty="0">
              <a:solidFill>
                <a:schemeClr val="dk2"/>
              </a:solidFill>
            </a:endParaRPr>
          </a:p>
        </p:txBody>
      </p:sp>
      <p:sp>
        <p:nvSpPr>
          <p:cNvPr id="278" name="Google Shape;278;p25"/>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Healthy Sexuality</a:t>
            </a:r>
          </a:p>
          <a:p>
            <a:pPr marL="174625" lvl="0" indent="0" algn="l" rtl="0">
              <a:lnSpc>
                <a:spcPct val="90000"/>
              </a:lnSpc>
              <a:spcBef>
                <a:spcPts val="1000"/>
              </a:spcBef>
              <a:spcAft>
                <a:spcPts val="0"/>
              </a:spcAft>
              <a:buClr>
                <a:schemeClr val="dk1"/>
              </a:buClr>
              <a:buSzPts val="3200"/>
              <a:buNone/>
            </a:pPr>
            <a:endParaRPr sz="3200" dirty="0"/>
          </a:p>
          <a:p>
            <a:pPr marL="631825" indent="-457200">
              <a:buClr>
                <a:srgbClr val="2D2D2F"/>
              </a:buClr>
              <a:buSzPct val="60000"/>
            </a:pPr>
            <a:r>
              <a:rPr lang="en-US" sz="3200" dirty="0">
                <a:solidFill>
                  <a:srgbClr val="2D2D2F"/>
                </a:solidFill>
                <a:sym typeface="Arial"/>
              </a:rPr>
              <a:t>Porn users are less sexually satisfied than non-users.</a:t>
            </a:r>
            <a:endParaRPr dirty="0"/>
          </a:p>
        </p:txBody>
      </p:sp>
    </p:spTree>
    <p:extLst>
      <p:ext uri="{BB962C8B-B14F-4D97-AF65-F5344CB8AC3E}">
        <p14:creationId xmlns:p14="http://schemas.microsoft.com/office/powerpoint/2010/main" val="2033115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26"/>
          <p:cNvPicPr preferRelativeResize="0"/>
          <p:nvPr/>
        </p:nvPicPr>
        <p:blipFill rotWithShape="1">
          <a:blip r:embed="rId3">
            <a:alphaModFix/>
          </a:blip>
          <a:srcRect/>
          <a:stretch/>
        </p:blipFill>
        <p:spPr>
          <a:xfrm>
            <a:off x="1588" y="893"/>
            <a:ext cx="12188825" cy="68562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7"/>
          <p:cNvSpPr/>
          <p:nvPr/>
        </p:nvSpPr>
        <p:spPr>
          <a:xfrm>
            <a:off x="710669" y="281254"/>
            <a:ext cx="10770661" cy="1394858"/>
          </a:xfrm>
          <a:prstGeom prst="rect">
            <a:avLst/>
          </a:prstGeom>
          <a:noFill/>
          <a:ln>
            <a:noFill/>
          </a:ln>
        </p:spPr>
        <p:txBody>
          <a:bodyPr spcFirstLastPara="1" wrap="square" lIns="0" tIns="0" rIns="0" bIns="0" anchor="ctr" anchorCtr="0">
            <a:normAutofit/>
          </a:bodyPr>
          <a:lstStyle/>
          <a:p>
            <a:pPr marL="0" marR="0" lvl="0" indent="0" algn="ctr" rtl="0">
              <a:lnSpc>
                <a:spcPct val="106250"/>
              </a:lnSpc>
              <a:spcBef>
                <a:spcPts val="0"/>
              </a:spcBef>
              <a:spcAft>
                <a:spcPts val="0"/>
              </a:spcAft>
              <a:buNone/>
            </a:pPr>
            <a:endParaRPr sz="4800" dirty="0">
              <a:solidFill>
                <a:schemeClr val="lt1"/>
              </a:solidFill>
              <a:latin typeface="Muli" pitchFamily="2" charset="77"/>
              <a:sym typeface="Arial"/>
            </a:endParaRPr>
          </a:p>
        </p:txBody>
      </p:sp>
      <p:sp>
        <p:nvSpPr>
          <p:cNvPr id="291" name="Google Shape;291;p2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Arial"/>
              <a:buNone/>
            </a:pPr>
            <a:r>
              <a:rPr lang="en-US" sz="4400" dirty="0">
                <a:solidFill>
                  <a:schemeClr val="dk2"/>
                </a:solidFill>
                <a:sym typeface="Arial"/>
              </a:rPr>
              <a:t>Porn is Waging War Against…</a:t>
            </a:r>
            <a:endParaRPr dirty="0">
              <a:solidFill>
                <a:schemeClr val="dk2"/>
              </a:solidFill>
            </a:endParaRPr>
          </a:p>
        </p:txBody>
      </p:sp>
      <p:sp>
        <p:nvSpPr>
          <p:cNvPr id="292" name="Google Shape;292;p2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buNone/>
            </a:pPr>
            <a:r>
              <a:rPr lang="en-US" sz="3200" dirty="0"/>
              <a:t>Healthy Sexuality</a:t>
            </a:r>
          </a:p>
          <a:p>
            <a:pPr marL="174625" lvl="0" indent="0" algn="l" rtl="0">
              <a:lnSpc>
                <a:spcPct val="90000"/>
              </a:lnSpc>
              <a:spcBef>
                <a:spcPts val="1000"/>
              </a:spcBef>
              <a:spcAft>
                <a:spcPts val="0"/>
              </a:spcAft>
              <a:buClr>
                <a:schemeClr val="dk1"/>
              </a:buClr>
              <a:buSzPts val="3200"/>
              <a:buNone/>
            </a:pPr>
            <a:endParaRPr sz="3200" dirty="0">
              <a:solidFill>
                <a:schemeClr val="dk1"/>
              </a:solidFill>
            </a:endParaRPr>
          </a:p>
          <a:p>
            <a:pPr marL="460375" lvl="0" indent="-285750" algn="l" rtl="0">
              <a:lnSpc>
                <a:spcPct val="90000"/>
              </a:lnSpc>
              <a:spcBef>
                <a:spcPts val="1000"/>
              </a:spcBef>
              <a:spcAft>
                <a:spcPts val="0"/>
              </a:spcAft>
              <a:buClr>
                <a:schemeClr val="dk1"/>
              </a:buClr>
              <a:buSzPct val="60000"/>
              <a:buChar char="▪"/>
            </a:pPr>
            <a:r>
              <a:rPr lang="en-US" sz="3200" dirty="0">
                <a:solidFill>
                  <a:schemeClr val="dk1"/>
                </a:solidFill>
                <a:sym typeface="Arial"/>
              </a:rPr>
              <a:t>Porn users are less sexually satisfied than non-users.</a:t>
            </a:r>
            <a:endParaRPr dirty="0"/>
          </a:p>
          <a:p>
            <a:pPr marL="174625" lvl="0" indent="0" algn="l" rtl="0">
              <a:lnSpc>
                <a:spcPct val="90000"/>
              </a:lnSpc>
              <a:spcBef>
                <a:spcPts val="1000"/>
              </a:spcBef>
              <a:spcAft>
                <a:spcPts val="0"/>
              </a:spcAft>
              <a:buClr>
                <a:schemeClr val="dk1"/>
              </a:buClr>
              <a:buSzPts val="3200"/>
              <a:buNone/>
            </a:pPr>
            <a:endParaRPr sz="3200" dirty="0">
              <a:solidFill>
                <a:schemeClr val="dk1"/>
              </a:solidFill>
              <a:sym typeface="Arial"/>
            </a:endParaRPr>
          </a:p>
          <a:p>
            <a:pPr marL="460375" lvl="0" indent="-285750" algn="l" rtl="0">
              <a:lnSpc>
                <a:spcPct val="90000"/>
              </a:lnSpc>
              <a:spcBef>
                <a:spcPts val="1000"/>
              </a:spcBef>
              <a:spcAft>
                <a:spcPts val="0"/>
              </a:spcAft>
              <a:buClr>
                <a:schemeClr val="dk1"/>
              </a:buClr>
              <a:buSzPct val="60000"/>
              <a:buChar char="▪"/>
            </a:pPr>
            <a:r>
              <a:rPr lang="en-US" sz="3200" dirty="0">
                <a:solidFill>
                  <a:schemeClr val="dk1"/>
                </a:solidFill>
                <a:sym typeface="Arial"/>
              </a:rPr>
              <a:t>Porn-Induced Erectile Dysfunction.</a:t>
            </a:r>
            <a:endParaRPr dirty="0"/>
          </a:p>
          <a:p>
            <a:pPr marL="460375" lvl="0" indent="-82550" algn="l" rtl="0">
              <a:lnSpc>
                <a:spcPct val="90000"/>
              </a:lnSpc>
              <a:spcBef>
                <a:spcPts val="1000"/>
              </a:spcBef>
              <a:spcAft>
                <a:spcPts val="0"/>
              </a:spcAft>
              <a:buClr>
                <a:schemeClr val="dk1"/>
              </a:buClr>
              <a:buSzPts val="3200"/>
              <a:buNone/>
            </a:pPr>
            <a:endParaRPr sz="3200" dirty="0">
              <a:solidFill>
                <a:schemeClr val="dk1"/>
              </a:solidFill>
              <a:sym typeface="Arial"/>
            </a:endParaRPr>
          </a:p>
          <a:p>
            <a:pPr marL="174625" lvl="0" indent="0" algn="l" rtl="0">
              <a:lnSpc>
                <a:spcPct val="90000"/>
              </a:lnSpc>
              <a:spcBef>
                <a:spcPts val="1000"/>
              </a:spcBef>
              <a:spcAft>
                <a:spcPts val="0"/>
              </a:spcAft>
              <a:buClr>
                <a:schemeClr val="dk1"/>
              </a:buClr>
              <a:buSzPts val="3200"/>
              <a:buNone/>
            </a:pPr>
            <a:endParaRPr sz="3200" dirty="0">
              <a:solidFill>
                <a:schemeClr val="dk1"/>
              </a:solidFill>
            </a:endParaRPr>
          </a:p>
        </p:txBody>
      </p:sp>
    </p:spTree>
    <p:extLst>
      <p:ext uri="{BB962C8B-B14F-4D97-AF65-F5344CB8AC3E}">
        <p14:creationId xmlns:p14="http://schemas.microsoft.com/office/powerpoint/2010/main" val="30991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28" descr="IMG_3179.JPG"/>
          <p:cNvPicPr preferRelativeResize="0"/>
          <p:nvPr/>
        </p:nvPicPr>
        <p:blipFill rotWithShape="1">
          <a:blip r:embed="rId3">
            <a:alphaModFix/>
          </a:blip>
          <a:srcRect l="17443" r="12500" b="5114"/>
          <a:stretch/>
        </p:blipFill>
        <p:spPr>
          <a:xfrm rot="5400000">
            <a:off x="2664454" y="-2671133"/>
            <a:ext cx="6858000" cy="122002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63A2D9-8621-9BC9-0CAF-01C1F0BCA336}"/>
              </a:ext>
            </a:extLst>
          </p:cNvPr>
          <p:cNvSpPr>
            <a:spLocks noGrp="1"/>
          </p:cNvSpPr>
          <p:nvPr>
            <p:ph type="title"/>
          </p:nvPr>
        </p:nvSpPr>
        <p:spPr/>
        <p:txBody>
          <a:bodyPr>
            <a:normAutofit/>
          </a:bodyPr>
          <a:lstStyle/>
          <a:p>
            <a:r>
              <a:rPr lang="en-US" sz="4400" dirty="0"/>
              <a:t>In 1992, only 5% of men under forty had E.D., but by 2014, it went to 33%</a:t>
            </a:r>
            <a:br>
              <a:rPr lang="en-US" sz="4400" dirty="0"/>
            </a:br>
            <a:endParaRPr lang="en-US" sz="4400" dirty="0"/>
          </a:p>
        </p:txBody>
      </p:sp>
      <p:sp>
        <p:nvSpPr>
          <p:cNvPr id="5" name="Text Placeholder 4">
            <a:extLst>
              <a:ext uri="{FF2B5EF4-FFF2-40B4-BE49-F238E27FC236}">
                <a16:creationId xmlns:a16="http://schemas.microsoft.com/office/drawing/2014/main" id="{1BD1AC57-5056-20A2-15D3-10DB7CCB519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36767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0"/>
          <p:cNvSpPr/>
          <p:nvPr/>
        </p:nvSpPr>
        <p:spPr>
          <a:xfrm>
            <a:off x="710668" y="168304"/>
            <a:ext cx="10770661" cy="1394858"/>
          </a:xfrm>
          <a:prstGeom prst="rect">
            <a:avLst/>
          </a:prstGeom>
          <a:noFill/>
          <a:ln>
            <a:noFill/>
          </a:ln>
        </p:spPr>
        <p:txBody>
          <a:bodyPr spcFirstLastPara="1" wrap="square" lIns="0" tIns="0" rIns="0" bIns="0" anchor="ctr" anchorCtr="0">
            <a:normAutofit/>
          </a:bodyPr>
          <a:lstStyle/>
          <a:p>
            <a:pPr marL="0" marR="0" lvl="0" indent="0" algn="ctr" rtl="0">
              <a:lnSpc>
                <a:spcPct val="106250"/>
              </a:lnSpc>
              <a:spcBef>
                <a:spcPts val="0"/>
              </a:spcBef>
              <a:spcAft>
                <a:spcPts val="0"/>
              </a:spcAft>
              <a:buNone/>
            </a:pPr>
            <a:endParaRPr sz="4800" dirty="0">
              <a:solidFill>
                <a:schemeClr val="lt1"/>
              </a:solidFill>
              <a:latin typeface="Muli" pitchFamily="2" charset="77"/>
              <a:sym typeface="Arial"/>
            </a:endParaRPr>
          </a:p>
        </p:txBody>
      </p:sp>
      <p:sp>
        <p:nvSpPr>
          <p:cNvPr id="311" name="Google Shape;311;p3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ct val="60000"/>
              <a:buFont typeface="Arial"/>
              <a:buNone/>
            </a:pPr>
            <a:r>
              <a:rPr lang="en-US" sz="4400" dirty="0">
                <a:solidFill>
                  <a:schemeClr val="dk2"/>
                </a:solidFill>
                <a:sym typeface="Arial"/>
              </a:rPr>
              <a:t>Porn is Waging War Against…</a:t>
            </a:r>
            <a:endParaRPr dirty="0">
              <a:solidFill>
                <a:schemeClr val="dk2"/>
              </a:solidFill>
            </a:endParaRPr>
          </a:p>
        </p:txBody>
      </p:sp>
      <p:sp>
        <p:nvSpPr>
          <p:cNvPr id="312" name="Google Shape;312;p30"/>
          <p:cNvSpPr txBox="1">
            <a:spLocks noGrp="1"/>
          </p:cNvSpPr>
          <p:nvPr>
            <p:ph type="body" idx="1"/>
          </p:nvPr>
        </p:nvSpPr>
        <p:spPr>
          <a:xfrm>
            <a:off x="838200" y="1825625"/>
            <a:ext cx="9389533" cy="4351338"/>
          </a:xfrm>
          <a:prstGeom prst="rect">
            <a:avLst/>
          </a:prstGeom>
          <a:noFill/>
          <a:ln>
            <a:noFill/>
          </a:ln>
        </p:spPr>
        <p:txBody>
          <a:bodyPr spcFirstLastPara="1" wrap="square" lIns="91425" tIns="45700" rIns="91425" bIns="45700" anchor="t" anchorCtr="0">
            <a:normAutofit lnSpcReduction="10000"/>
          </a:bodyPr>
          <a:lstStyle/>
          <a:p>
            <a:pPr marL="0" indent="0">
              <a:buNone/>
            </a:pPr>
            <a:r>
              <a:rPr lang="en-US" sz="3200" dirty="0"/>
              <a:t>Healthy Sexuality</a:t>
            </a:r>
          </a:p>
          <a:p>
            <a:pPr marL="174625" lvl="0" indent="0" algn="l" rtl="0">
              <a:lnSpc>
                <a:spcPct val="90000"/>
              </a:lnSpc>
              <a:spcBef>
                <a:spcPts val="1000"/>
              </a:spcBef>
              <a:spcAft>
                <a:spcPts val="0"/>
              </a:spcAft>
              <a:buClr>
                <a:schemeClr val="dk1"/>
              </a:buClr>
              <a:buSzPct val="60000"/>
              <a:buNone/>
            </a:pPr>
            <a:endParaRPr sz="3200" dirty="0"/>
          </a:p>
          <a:p>
            <a:pPr marL="631825" lvl="0" indent="-457200" algn="l" rtl="0">
              <a:lnSpc>
                <a:spcPct val="90000"/>
              </a:lnSpc>
              <a:spcBef>
                <a:spcPts val="1000"/>
              </a:spcBef>
              <a:spcAft>
                <a:spcPts val="0"/>
              </a:spcAft>
              <a:buClr>
                <a:srgbClr val="2D2D2F"/>
              </a:buClr>
              <a:buSzPct val="60000"/>
            </a:pPr>
            <a:r>
              <a:rPr lang="en-US" sz="3200" dirty="0">
                <a:solidFill>
                  <a:srgbClr val="2D2D2F"/>
                </a:solidFill>
                <a:sym typeface="Arial"/>
              </a:rPr>
              <a:t>Porn users are less sexually satisfied than non-users.</a:t>
            </a:r>
            <a:endParaRPr dirty="0"/>
          </a:p>
          <a:p>
            <a:pPr marL="835025" lvl="0" indent="-457200" algn="l" rtl="0">
              <a:lnSpc>
                <a:spcPct val="90000"/>
              </a:lnSpc>
              <a:spcBef>
                <a:spcPts val="1000"/>
              </a:spcBef>
              <a:spcAft>
                <a:spcPts val="0"/>
              </a:spcAft>
              <a:buClr>
                <a:schemeClr val="dk1"/>
              </a:buClr>
              <a:buSzPct val="60000"/>
            </a:pPr>
            <a:endParaRPr sz="3200" dirty="0">
              <a:solidFill>
                <a:srgbClr val="2D2D2F"/>
              </a:solidFill>
              <a:sym typeface="Arial"/>
            </a:endParaRPr>
          </a:p>
          <a:p>
            <a:pPr marL="631825" lvl="0" indent="-457200" algn="l" rtl="0">
              <a:lnSpc>
                <a:spcPct val="90000"/>
              </a:lnSpc>
              <a:spcBef>
                <a:spcPts val="1000"/>
              </a:spcBef>
              <a:spcAft>
                <a:spcPts val="0"/>
              </a:spcAft>
              <a:buClr>
                <a:schemeClr val="dk1"/>
              </a:buClr>
              <a:buSzPct val="60000"/>
            </a:pPr>
            <a:r>
              <a:rPr lang="en-US" sz="3200" dirty="0">
                <a:solidFill>
                  <a:schemeClr val="dk1"/>
                </a:solidFill>
                <a:sym typeface="Arial"/>
              </a:rPr>
              <a:t>Porn-Induced Erectile Dysfunction.</a:t>
            </a:r>
            <a:endParaRPr dirty="0"/>
          </a:p>
          <a:p>
            <a:pPr marL="835025" lvl="0" indent="-457200" algn="l" rtl="0">
              <a:lnSpc>
                <a:spcPct val="90000"/>
              </a:lnSpc>
              <a:spcBef>
                <a:spcPts val="1000"/>
              </a:spcBef>
              <a:spcAft>
                <a:spcPts val="0"/>
              </a:spcAft>
              <a:buClr>
                <a:schemeClr val="dk1"/>
              </a:buClr>
              <a:buSzPct val="60000"/>
            </a:pPr>
            <a:endParaRPr sz="3200" dirty="0">
              <a:solidFill>
                <a:srgbClr val="2D2D2F"/>
              </a:solidFill>
              <a:sym typeface="Arial"/>
            </a:endParaRPr>
          </a:p>
          <a:p>
            <a:pPr marL="631825" lvl="0" indent="-457200" algn="l" rtl="0">
              <a:lnSpc>
                <a:spcPct val="90000"/>
              </a:lnSpc>
              <a:spcBef>
                <a:spcPts val="1000"/>
              </a:spcBef>
              <a:spcAft>
                <a:spcPts val="0"/>
              </a:spcAft>
              <a:buClr>
                <a:srgbClr val="2D2D2F"/>
              </a:buClr>
              <a:buSzPct val="60000"/>
            </a:pPr>
            <a:r>
              <a:rPr lang="en-US" sz="3200" dirty="0">
                <a:solidFill>
                  <a:srgbClr val="2D2D2F"/>
                </a:solidFill>
                <a:sym typeface="Arial"/>
              </a:rPr>
              <a:t>Porn can change your sexual preferences.</a:t>
            </a:r>
            <a:endParaRPr dirty="0"/>
          </a:p>
          <a:p>
            <a:pPr marL="174625" lvl="0" indent="0" algn="l" rtl="0">
              <a:lnSpc>
                <a:spcPct val="90000"/>
              </a:lnSpc>
              <a:spcBef>
                <a:spcPts val="1000"/>
              </a:spcBef>
              <a:spcAft>
                <a:spcPts val="0"/>
              </a:spcAft>
              <a:buClr>
                <a:schemeClr val="dk1"/>
              </a:buClr>
              <a:buSzPct val="60000"/>
              <a:buNone/>
            </a:pPr>
            <a:endParaRPr sz="3200" dirty="0"/>
          </a:p>
        </p:txBody>
      </p:sp>
    </p:spTree>
    <p:extLst>
      <p:ext uri="{BB962C8B-B14F-4D97-AF65-F5344CB8AC3E}">
        <p14:creationId xmlns:p14="http://schemas.microsoft.com/office/powerpoint/2010/main" val="2063386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dirty="0"/>
              <a:t>Of those who watch porn:</a:t>
            </a:r>
            <a:endParaRPr dirty="0"/>
          </a:p>
        </p:txBody>
      </p:sp>
      <p:sp>
        <p:nvSpPr>
          <p:cNvPr id="319" name="Google Shape;319;p31"/>
          <p:cNvSpPr txBox="1">
            <a:spLocks noGrp="1"/>
          </p:cNvSpPr>
          <p:nvPr>
            <p:ph type="body" idx="1"/>
          </p:nvPr>
        </p:nvSpPr>
        <p:spPr>
          <a:xfrm>
            <a:off x="838200" y="2319866"/>
            <a:ext cx="10515600" cy="3874030"/>
          </a:xfrm>
          <a:prstGeom prst="rect">
            <a:avLst/>
          </a:prstGeom>
          <a:noFill/>
          <a:ln>
            <a:noFill/>
          </a:ln>
        </p:spPr>
        <p:txBody>
          <a:bodyPr spcFirstLastPara="1" wrap="square" lIns="91425" tIns="45700" rIns="91425" bIns="45700" anchor="t" anchorCtr="0">
            <a:normAutofit/>
          </a:bodyPr>
          <a:lstStyle/>
          <a:p>
            <a:pPr marL="460375" lvl="0" indent="-285750" algn="l" rtl="0">
              <a:lnSpc>
                <a:spcPct val="90000"/>
              </a:lnSpc>
              <a:spcBef>
                <a:spcPts val="0"/>
              </a:spcBef>
              <a:spcAft>
                <a:spcPts val="0"/>
              </a:spcAft>
              <a:buClr>
                <a:srgbClr val="171512"/>
              </a:buClr>
              <a:buSzPct val="60000"/>
              <a:buChar char="▪"/>
            </a:pPr>
            <a:r>
              <a:rPr lang="en-US" sz="3200" dirty="0">
                <a:solidFill>
                  <a:srgbClr val="171512"/>
                </a:solidFill>
              </a:rPr>
              <a:t>Weekly - 13% say they’re bisexual</a:t>
            </a:r>
            <a:endParaRPr dirty="0"/>
          </a:p>
          <a:p>
            <a:pPr marL="460375" lvl="0" indent="-82550" algn="l" rtl="0">
              <a:lnSpc>
                <a:spcPct val="90000"/>
              </a:lnSpc>
              <a:spcBef>
                <a:spcPts val="1000"/>
              </a:spcBef>
              <a:spcAft>
                <a:spcPts val="0"/>
              </a:spcAft>
              <a:buClr>
                <a:schemeClr val="dk1"/>
              </a:buClr>
              <a:buSzPct val="60000"/>
              <a:buNone/>
            </a:pPr>
            <a:endParaRPr sz="3200" dirty="0">
              <a:solidFill>
                <a:srgbClr val="171512"/>
              </a:solidFill>
            </a:endParaRPr>
          </a:p>
          <a:p>
            <a:pPr marL="460375" lvl="0" indent="-285750" algn="l" rtl="0">
              <a:lnSpc>
                <a:spcPct val="90000"/>
              </a:lnSpc>
              <a:spcBef>
                <a:spcPts val="1000"/>
              </a:spcBef>
              <a:spcAft>
                <a:spcPts val="0"/>
              </a:spcAft>
              <a:buClr>
                <a:srgbClr val="171512"/>
              </a:buClr>
              <a:buSzPct val="60000"/>
              <a:buChar char="▪"/>
            </a:pPr>
            <a:r>
              <a:rPr lang="en-US" sz="3200" dirty="0">
                <a:solidFill>
                  <a:srgbClr val="171512"/>
                </a:solidFill>
              </a:rPr>
              <a:t>Daily - 20% say they’re bisexual</a:t>
            </a:r>
            <a:endParaRPr dirty="0"/>
          </a:p>
          <a:p>
            <a:pPr marL="460375" lvl="0" indent="-82550" algn="l" rtl="0">
              <a:lnSpc>
                <a:spcPct val="90000"/>
              </a:lnSpc>
              <a:spcBef>
                <a:spcPts val="1000"/>
              </a:spcBef>
              <a:spcAft>
                <a:spcPts val="0"/>
              </a:spcAft>
              <a:buClr>
                <a:schemeClr val="dk1"/>
              </a:buClr>
              <a:buSzPct val="60000"/>
              <a:buNone/>
            </a:pPr>
            <a:endParaRPr sz="3200" dirty="0">
              <a:solidFill>
                <a:srgbClr val="171512"/>
              </a:solidFill>
            </a:endParaRPr>
          </a:p>
          <a:p>
            <a:pPr marL="460375" lvl="0" indent="-285750" algn="l" rtl="0">
              <a:lnSpc>
                <a:spcPct val="90000"/>
              </a:lnSpc>
              <a:spcBef>
                <a:spcPts val="1000"/>
              </a:spcBef>
              <a:spcAft>
                <a:spcPts val="0"/>
              </a:spcAft>
              <a:buClr>
                <a:srgbClr val="171512"/>
              </a:buClr>
              <a:buSzPct val="60000"/>
              <a:buChar char="▪"/>
            </a:pPr>
            <a:r>
              <a:rPr lang="en-US" sz="3200" dirty="0">
                <a:solidFill>
                  <a:srgbClr val="171512"/>
                </a:solidFill>
              </a:rPr>
              <a:t>Multiple Times Daily - 27% say they’re bisexual</a:t>
            </a:r>
            <a:endParaRPr dirty="0"/>
          </a:p>
          <a:p>
            <a:pPr marL="174625" lvl="0" indent="0" algn="l" rtl="0">
              <a:lnSpc>
                <a:spcPct val="90000"/>
              </a:lnSpc>
              <a:spcBef>
                <a:spcPts val="1000"/>
              </a:spcBef>
              <a:spcAft>
                <a:spcPts val="0"/>
              </a:spcAft>
              <a:buClr>
                <a:schemeClr val="dk1"/>
              </a:buClr>
              <a:buSzPct val="60000"/>
              <a:buNone/>
            </a:pPr>
            <a:endParaRPr sz="3200" dirty="0">
              <a:solidFill>
                <a:srgbClr val="171512"/>
              </a:solidFill>
            </a:endParaRPr>
          </a:p>
        </p:txBody>
      </p:sp>
    </p:spTree>
    <p:extLst>
      <p:ext uri="{BB962C8B-B14F-4D97-AF65-F5344CB8AC3E}">
        <p14:creationId xmlns:p14="http://schemas.microsoft.com/office/powerpoint/2010/main" val="2627302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2"/>
          <p:cNvSpPr txBox="1"/>
          <p:nvPr/>
        </p:nvSpPr>
        <p:spPr>
          <a:xfrm>
            <a:off x="700392" y="2358958"/>
            <a:ext cx="11491500" cy="21697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500" dirty="0">
                <a:solidFill>
                  <a:srgbClr val="000000"/>
                </a:solidFill>
                <a:latin typeface="Muli" pitchFamily="2" charset="77"/>
              </a:rPr>
              <a:t>From 2010-2020 child pornography arrests increased 2500% from the previous decade. </a:t>
            </a:r>
            <a:endParaRPr sz="4500" dirty="0">
              <a:solidFill>
                <a:schemeClr val="dk1"/>
              </a:solidFill>
              <a:latin typeface="Muli" pitchFamily="2" charset="7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ct val="100000"/>
              <a:buFont typeface="Arial"/>
              <a:buNone/>
            </a:pPr>
            <a:r>
              <a:rPr lang="en-US" sz="4800" dirty="0"/>
              <a:t>“The thief comes only to steal and kill and destroy. I came that they may have life and have it abundantly.”</a:t>
            </a:r>
            <a:endParaRPr sz="4800" dirty="0"/>
          </a:p>
        </p:txBody>
      </p:sp>
      <p:sp>
        <p:nvSpPr>
          <p:cNvPr id="332" name="Google Shape;332;p3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John 10:10</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ct val="100000"/>
              <a:buFont typeface="Arial"/>
              <a:buNone/>
            </a:pPr>
            <a:r>
              <a:rPr lang="en-US" dirty="0"/>
              <a:t> The Brutal Realities </a:t>
            </a:r>
            <a:br>
              <a:rPr lang="en-US" dirty="0"/>
            </a:br>
            <a:r>
              <a:rPr lang="en-US" dirty="0"/>
              <a:t>of Porn’s Impact</a:t>
            </a:r>
            <a:endParaRPr dirty="0"/>
          </a:p>
        </p:txBody>
      </p:sp>
      <p:sp>
        <p:nvSpPr>
          <p:cNvPr id="2" name="Subtitle 1">
            <a:extLst>
              <a:ext uri="{FF2B5EF4-FFF2-40B4-BE49-F238E27FC236}">
                <a16:creationId xmlns:a16="http://schemas.microsoft.com/office/drawing/2014/main" id="{7EFA486A-923A-D03F-8423-7090D6D3FF86}"/>
              </a:ext>
            </a:extLst>
          </p:cNvPr>
          <p:cNvSpPr>
            <a:spLocks noGrp="1"/>
          </p:cNvSpPr>
          <p:nvPr>
            <p:ph type="subTitle" idx="1"/>
          </p:nvPr>
        </p:nvSpPr>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34" descr="preencoded.png"/>
          <p:cNvPicPr preferRelativeResize="0"/>
          <p:nvPr/>
        </p:nvPicPr>
        <p:blipFill rotWithShape="1">
          <a:blip r:embed="rId3">
            <a:alphaModFix/>
          </a:blip>
          <a:srcRect/>
          <a:stretch/>
        </p:blipFill>
        <p:spPr>
          <a:xfrm>
            <a:off x="553478" y="1446679"/>
            <a:ext cx="11085045" cy="4389345"/>
          </a:xfrm>
          <a:prstGeom prst="rect">
            <a:avLst/>
          </a:prstGeom>
          <a:noFill/>
          <a:ln>
            <a:noFill/>
          </a:ln>
        </p:spPr>
      </p:pic>
      <p:sp>
        <p:nvSpPr>
          <p:cNvPr id="339" name="Google Shape;339;p34"/>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ts val="6000"/>
              <a:buFont typeface="Arial"/>
              <a:buNone/>
            </a:pPr>
            <a:r>
              <a:rPr lang="en-US" dirty="0"/>
              <a:t>It’s Addictive</a:t>
            </a:r>
            <a:endParaRPr dirty="0"/>
          </a:p>
        </p:txBody>
      </p:sp>
      <p:sp>
        <p:nvSpPr>
          <p:cNvPr id="2" name="Subtitle 1">
            <a:extLst>
              <a:ext uri="{FF2B5EF4-FFF2-40B4-BE49-F238E27FC236}">
                <a16:creationId xmlns:a16="http://schemas.microsoft.com/office/drawing/2014/main" id="{858C86C8-8B4D-5B26-D1DD-58224593ABCC}"/>
              </a:ext>
            </a:extLst>
          </p:cNvPr>
          <p:cNvSpPr>
            <a:spLocks noGrp="1"/>
          </p:cNvSpPr>
          <p:nvPr>
            <p:ph type="subTitle" idx="1"/>
          </p:nvPr>
        </p:nvSpPr>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35" descr="11-Easy-Ways-To-Boost-Dopamine-Without-Medication.jpg"/>
          <p:cNvPicPr preferRelativeResize="0"/>
          <p:nvPr/>
        </p:nvPicPr>
        <p:blipFill rotWithShape="1">
          <a:blip r:embed="rId3">
            <a:alphaModFix/>
          </a:blip>
          <a:srcRect/>
          <a:stretch/>
        </p:blipFill>
        <p:spPr>
          <a:xfrm>
            <a:off x="1927225" y="538996"/>
            <a:ext cx="8337549" cy="550873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36" descr="Dopamine2.PNG"/>
          <p:cNvPicPr preferRelativeResize="0"/>
          <p:nvPr/>
        </p:nvPicPr>
        <p:blipFill rotWithShape="1">
          <a:blip r:embed="rId3">
            <a:alphaModFix/>
          </a:blip>
          <a:srcRect/>
          <a:stretch/>
        </p:blipFill>
        <p:spPr>
          <a:xfrm>
            <a:off x="1823973" y="0"/>
            <a:ext cx="8544054"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694F7-DF01-9BB1-912F-CB0DF766FB06}"/>
              </a:ext>
            </a:extLst>
          </p:cNvPr>
          <p:cNvSpPr>
            <a:spLocks noGrp="1"/>
          </p:cNvSpPr>
          <p:nvPr>
            <p:ph type="title"/>
          </p:nvPr>
        </p:nvSpPr>
        <p:spPr/>
        <p:txBody>
          <a:bodyPr anchor="t">
            <a:normAutofit/>
          </a:bodyPr>
          <a:lstStyle/>
          <a:p>
            <a:pPr algn="ctr"/>
            <a:r>
              <a:rPr lang="en-US" sz="6000" dirty="0"/>
              <a:t>How an addiction is born</a:t>
            </a:r>
          </a:p>
        </p:txBody>
      </p:sp>
      <p:sp>
        <p:nvSpPr>
          <p:cNvPr id="3" name="Text Placeholder 2">
            <a:extLst>
              <a:ext uri="{FF2B5EF4-FFF2-40B4-BE49-F238E27FC236}">
                <a16:creationId xmlns:a16="http://schemas.microsoft.com/office/drawing/2014/main" id="{FE9F370A-3CA5-BD01-BFFA-A7DA5900E35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6395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40" descr="Brain-on-porn1.jpg"/>
          <p:cNvPicPr preferRelativeResize="0"/>
          <p:nvPr/>
        </p:nvPicPr>
        <p:blipFill rotWithShape="1">
          <a:blip r:embed="rId3">
            <a:alphaModFix/>
          </a:blip>
          <a:srcRect/>
          <a:stretch/>
        </p:blipFill>
        <p:spPr>
          <a:xfrm>
            <a:off x="1588" y="197879"/>
            <a:ext cx="12188825" cy="639110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1"/>
          <p:cNvSpPr/>
          <p:nvPr/>
        </p:nvSpPr>
        <p:spPr>
          <a:xfrm>
            <a:off x="2029177" y="2705101"/>
            <a:ext cx="8133644" cy="2912268"/>
          </a:xfrm>
          <a:prstGeom prst="rect">
            <a:avLst/>
          </a:prstGeom>
          <a:noFill/>
          <a:ln>
            <a:noFill/>
          </a:ln>
        </p:spPr>
        <p:txBody>
          <a:bodyPr spcFirstLastPara="1" wrap="square" lIns="0" tIns="0" rIns="0" bIns="0" anchor="t" anchorCtr="0">
            <a:noAutofit/>
          </a:bodyPr>
          <a:lstStyle/>
          <a:p>
            <a:pPr marL="0" marR="0" lvl="0" indent="0" algn="l" rtl="0">
              <a:lnSpc>
                <a:spcPct val="127500"/>
              </a:lnSpc>
              <a:spcBef>
                <a:spcPts val="0"/>
              </a:spcBef>
              <a:spcAft>
                <a:spcPts val="0"/>
              </a:spcAft>
              <a:buNone/>
            </a:pPr>
            <a:endParaRPr sz="4000" dirty="0">
              <a:solidFill>
                <a:srgbClr val="FFFFFF"/>
              </a:solidFill>
              <a:latin typeface="Muli" pitchFamily="2" charset="77"/>
              <a:sym typeface="Arial"/>
            </a:endParaRPr>
          </a:p>
        </p:txBody>
      </p:sp>
      <p:sp>
        <p:nvSpPr>
          <p:cNvPr id="382" name="Google Shape;382;p41"/>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ct val="100000"/>
              <a:buFont typeface="Arial"/>
              <a:buNone/>
            </a:pPr>
            <a:r>
              <a:rPr lang="en-US" sz="4800" dirty="0"/>
              <a:t>Flee from sexual immorality. All other sins a person commits are outside the body, but whoever sins sexually, sins against their own body.</a:t>
            </a:r>
            <a:endParaRPr sz="4800" dirty="0"/>
          </a:p>
        </p:txBody>
      </p:sp>
      <p:sp>
        <p:nvSpPr>
          <p:cNvPr id="383" name="Google Shape;383;p4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1 Corinthians 6:18</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2"/>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664F"/>
              </a:buClr>
              <a:buSzPct val="100000"/>
              <a:buFont typeface="Arial"/>
              <a:buNone/>
            </a:pPr>
            <a:r>
              <a:rPr lang="en-US" sz="4800" dirty="0"/>
              <a:t>According to recent research 90% of adults who are addicted to alcohol, tobacco or drugs started using their addictive substance before they were 18.</a:t>
            </a:r>
            <a:endParaRPr sz="4800" dirty="0"/>
          </a:p>
        </p:txBody>
      </p:sp>
      <p:sp>
        <p:nvSpPr>
          <p:cNvPr id="390" name="Google Shape;390;p4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Health Day News</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43"/>
          <p:cNvPicPr preferRelativeResize="0"/>
          <p:nvPr/>
        </p:nvPicPr>
        <p:blipFill rotWithShape="1">
          <a:blip r:embed="rId3">
            <a:alphaModFix/>
          </a:blip>
          <a:srcRect/>
          <a:stretch/>
        </p:blipFill>
        <p:spPr>
          <a:xfrm>
            <a:off x="3563815" y="0"/>
            <a:ext cx="5064370"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334D7-D55E-6EFE-A26E-F4DB7046B3F9}"/>
              </a:ext>
            </a:extLst>
          </p:cNvPr>
          <p:cNvSpPr>
            <a:spLocks noGrp="1"/>
          </p:cNvSpPr>
          <p:nvPr>
            <p:ph type="title"/>
          </p:nvPr>
        </p:nvSpPr>
        <p:spPr/>
        <p:txBody>
          <a:bodyPr>
            <a:noAutofit/>
          </a:bodyPr>
          <a:lstStyle/>
          <a:p>
            <a:r>
              <a:rPr lang="en-US" sz="4400" u="none" strike="noStrike" dirty="0">
                <a:effectLst/>
              </a:rPr>
              <a:t>Now this I say and testify in the Lord, that </a:t>
            </a:r>
            <a:r>
              <a:rPr lang="en-US" sz="4400" u="sng" strike="noStrike" dirty="0">
                <a:effectLst/>
              </a:rPr>
              <a:t>you must no longer walk</a:t>
            </a:r>
            <a:r>
              <a:rPr lang="en-US" sz="4400" strike="noStrike" dirty="0">
                <a:effectLst/>
              </a:rPr>
              <a:t> </a:t>
            </a:r>
            <a:r>
              <a:rPr lang="en-US" sz="4400" u="none" strike="noStrike" dirty="0">
                <a:effectLst/>
              </a:rPr>
              <a:t>as the Gentiles do</a:t>
            </a:r>
            <a:endParaRPr lang="en-US" sz="4400" dirty="0"/>
          </a:p>
        </p:txBody>
      </p:sp>
      <p:sp>
        <p:nvSpPr>
          <p:cNvPr id="3" name="Subtitle 2">
            <a:extLst>
              <a:ext uri="{FF2B5EF4-FFF2-40B4-BE49-F238E27FC236}">
                <a16:creationId xmlns:a16="http://schemas.microsoft.com/office/drawing/2014/main" id="{4253C8F7-4432-0B31-3685-FCB945B08804}"/>
              </a:ext>
            </a:extLst>
          </p:cNvPr>
          <p:cNvSpPr>
            <a:spLocks noGrp="1"/>
          </p:cNvSpPr>
          <p:nvPr>
            <p:ph type="body" idx="1"/>
          </p:nvPr>
        </p:nvSpPr>
        <p:spPr/>
        <p:txBody>
          <a:bodyPr anchor="ctr">
            <a:normAutofit/>
          </a:bodyPr>
          <a:lstStyle/>
          <a:p>
            <a:r>
              <a:rPr lang="en-US" sz="3200" dirty="0"/>
              <a:t>Ephesians 4:17</a:t>
            </a:r>
          </a:p>
        </p:txBody>
      </p:sp>
    </p:spTree>
    <p:extLst>
      <p:ext uri="{BB962C8B-B14F-4D97-AF65-F5344CB8AC3E}">
        <p14:creationId xmlns:p14="http://schemas.microsoft.com/office/powerpoint/2010/main" val="19492805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4"/>
          <p:cNvSpPr/>
          <p:nvPr/>
        </p:nvSpPr>
        <p:spPr>
          <a:xfrm>
            <a:off x="2029177" y="2705101"/>
            <a:ext cx="8133644" cy="2912268"/>
          </a:xfrm>
          <a:prstGeom prst="rect">
            <a:avLst/>
          </a:prstGeom>
          <a:noFill/>
          <a:ln>
            <a:noFill/>
          </a:ln>
        </p:spPr>
        <p:txBody>
          <a:bodyPr spcFirstLastPara="1" wrap="square" lIns="0" tIns="0" rIns="0" bIns="0" anchor="t" anchorCtr="0">
            <a:noAutofit/>
          </a:bodyPr>
          <a:lstStyle/>
          <a:p>
            <a:pPr marL="0" marR="0" lvl="0" indent="0" algn="l" rtl="0">
              <a:lnSpc>
                <a:spcPct val="127500"/>
              </a:lnSpc>
              <a:spcBef>
                <a:spcPts val="0"/>
              </a:spcBef>
              <a:spcAft>
                <a:spcPts val="0"/>
              </a:spcAft>
              <a:buNone/>
            </a:pPr>
            <a:endParaRPr sz="4000" dirty="0">
              <a:solidFill>
                <a:srgbClr val="FFFFFF"/>
              </a:solidFill>
              <a:latin typeface="Muli" pitchFamily="2" charset="77"/>
              <a:sym typeface="Arial"/>
            </a:endParaRPr>
          </a:p>
        </p:txBody>
      </p:sp>
      <p:sp>
        <p:nvSpPr>
          <p:cNvPr id="403" name="Google Shape;403;p44"/>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171512"/>
              </a:buClr>
              <a:buSzPts val="4800"/>
              <a:buFont typeface="Arial"/>
              <a:buNone/>
            </a:pPr>
            <a:r>
              <a:rPr lang="en-US" sz="4000" u="none" strike="noStrike" dirty="0">
                <a:sym typeface="Arial"/>
              </a:rPr>
              <a:t>You have heard that it was said, ‘You shall not commit adultery.’ But I say to you that everyone who looks at a woman with lustful intent has already committed adultery with her in his heart. If your right eye causes you to sin, tear it out and throw it away.</a:t>
            </a:r>
            <a:endParaRPr sz="4000" dirty="0"/>
          </a:p>
        </p:txBody>
      </p:sp>
      <p:sp>
        <p:nvSpPr>
          <p:cNvPr id="404" name="Google Shape;404;p44"/>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rgbClr val="767B7A"/>
              </a:buClr>
              <a:buSzPts val="3600"/>
              <a:buNone/>
            </a:pPr>
            <a:r>
              <a:rPr lang="en-US" dirty="0"/>
              <a:t>Matthew 5:27-29</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5" descr="preencoded.png"/>
          <p:cNvPicPr preferRelativeResize="0"/>
          <p:nvPr/>
        </p:nvPicPr>
        <p:blipFill rotWithShape="1">
          <a:blip r:embed="rId3">
            <a:alphaModFix/>
          </a:blip>
          <a:srcRect/>
          <a:stretch/>
        </p:blipFill>
        <p:spPr>
          <a:xfrm>
            <a:off x="553477" y="1249568"/>
            <a:ext cx="11085045" cy="4389345"/>
          </a:xfrm>
          <a:prstGeom prst="rect">
            <a:avLst/>
          </a:prstGeom>
          <a:noFill/>
          <a:ln>
            <a:noFill/>
          </a:ln>
        </p:spPr>
      </p:pic>
      <p:sp>
        <p:nvSpPr>
          <p:cNvPr id="105" name="Google Shape;105;p5"/>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ts val="6000"/>
              <a:buFont typeface="Arial"/>
              <a:buNone/>
            </a:pPr>
            <a:r>
              <a:rPr lang="en-US" dirty="0"/>
              <a:t>It’s  Pervasive</a:t>
            </a:r>
            <a:endParaRPr dirty="0"/>
          </a:p>
        </p:txBody>
      </p:sp>
      <p:sp>
        <p:nvSpPr>
          <p:cNvPr id="2" name="Subtitle 1">
            <a:extLst>
              <a:ext uri="{FF2B5EF4-FFF2-40B4-BE49-F238E27FC236}">
                <a16:creationId xmlns:a16="http://schemas.microsoft.com/office/drawing/2014/main" id="{4C30A4D8-CCBC-60AA-3A19-2D770B2AE57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462051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46"/>
          <p:cNvSpPr/>
          <p:nvPr/>
        </p:nvSpPr>
        <p:spPr>
          <a:xfrm>
            <a:off x="0" y="0"/>
            <a:ext cx="457200" cy="6858000"/>
          </a:xfrm>
          <a:prstGeom prst="rect">
            <a:avLst/>
          </a:prstGeom>
          <a:solidFill>
            <a:srgbClr val="006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uli" pitchFamily="2" charset="77"/>
              <a:sym typeface="Arial"/>
            </a:endParaRPr>
          </a:p>
        </p:txBody>
      </p:sp>
      <p:pic>
        <p:nvPicPr>
          <p:cNvPr id="419" name="Google Shape;419;p46" descr="A green letter on a black background&#10;&#10;Description automatically generated"/>
          <p:cNvPicPr preferRelativeResize="0"/>
          <p:nvPr/>
        </p:nvPicPr>
        <p:blipFill rotWithShape="1">
          <a:blip r:embed="rId3">
            <a:alphaModFix/>
          </a:blip>
          <a:srcRect/>
          <a:stretch/>
        </p:blipFill>
        <p:spPr>
          <a:xfrm>
            <a:off x="11129962" y="5795962"/>
            <a:ext cx="1062037" cy="1062037"/>
          </a:xfrm>
          <a:prstGeom prst="rect">
            <a:avLst/>
          </a:prstGeom>
          <a:noFill/>
          <a:ln>
            <a:noFill/>
          </a:ln>
        </p:spPr>
      </p:pic>
      <p:sp>
        <p:nvSpPr>
          <p:cNvPr id="2" name="Title 1">
            <a:extLst>
              <a:ext uri="{FF2B5EF4-FFF2-40B4-BE49-F238E27FC236}">
                <a16:creationId xmlns:a16="http://schemas.microsoft.com/office/drawing/2014/main" id="{FF9D58D5-A53C-85F3-FDE8-3158ECA0C5E5}"/>
              </a:ext>
            </a:extLst>
          </p:cNvPr>
          <p:cNvSpPr>
            <a:spLocks noGrp="1"/>
          </p:cNvSpPr>
          <p:nvPr>
            <p:ph type="title"/>
          </p:nvPr>
        </p:nvSpPr>
        <p:spPr/>
        <p:txBody>
          <a:bodyPr>
            <a:noAutofit/>
          </a:bodyPr>
          <a:lstStyle/>
          <a:p>
            <a:pPr algn="l"/>
            <a:r>
              <a:rPr lang="en-US" sz="4400" dirty="0"/>
              <a:t>Nevertheless, I have this against you: You tolerate that woman Jezebel, who calls herself a prophet. By her teaching she misleads my servants into sexual immorality (</a:t>
            </a:r>
            <a:r>
              <a:rPr lang="en-US" sz="4400" dirty="0" err="1"/>
              <a:t>porneua</a:t>
            </a:r>
            <a:r>
              <a:rPr lang="en-US" sz="4400" dirty="0"/>
              <a:t>).</a:t>
            </a:r>
          </a:p>
        </p:txBody>
      </p:sp>
      <p:sp>
        <p:nvSpPr>
          <p:cNvPr id="3" name="Text Placeholder 2">
            <a:extLst>
              <a:ext uri="{FF2B5EF4-FFF2-40B4-BE49-F238E27FC236}">
                <a16:creationId xmlns:a16="http://schemas.microsoft.com/office/drawing/2014/main" id="{EA9BDBF1-E364-10FA-0E95-2FF1106AA382}"/>
              </a:ext>
            </a:extLst>
          </p:cNvPr>
          <p:cNvSpPr>
            <a:spLocks noGrp="1"/>
          </p:cNvSpPr>
          <p:nvPr>
            <p:ph type="body" idx="1"/>
          </p:nvPr>
        </p:nvSpPr>
        <p:spPr/>
        <p:txBody>
          <a:bodyPr/>
          <a:lstStyle/>
          <a:p>
            <a:r>
              <a:rPr lang="en-US" dirty="0"/>
              <a:t>Revelation 2:20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24111899-13B0-4CC3-D15C-006E46112B91}"/>
            </a:ext>
          </a:extLst>
        </p:cNvPr>
        <p:cNvGrpSpPr/>
        <p:nvPr/>
      </p:nvGrpSpPr>
      <p:grpSpPr>
        <a:xfrm>
          <a:off x="0" y="0"/>
          <a:ext cx="0" cy="0"/>
          <a:chOff x="0" y="0"/>
          <a:chExt cx="0" cy="0"/>
        </a:xfrm>
      </p:grpSpPr>
      <p:sp>
        <p:nvSpPr>
          <p:cNvPr id="418" name="Google Shape;418;p46">
            <a:extLst>
              <a:ext uri="{FF2B5EF4-FFF2-40B4-BE49-F238E27FC236}">
                <a16:creationId xmlns:a16="http://schemas.microsoft.com/office/drawing/2014/main" id="{3F5E44AE-71E6-7519-6F3F-8DC5E151C424}"/>
              </a:ext>
            </a:extLst>
          </p:cNvPr>
          <p:cNvSpPr/>
          <p:nvPr/>
        </p:nvSpPr>
        <p:spPr>
          <a:xfrm>
            <a:off x="0" y="0"/>
            <a:ext cx="457200" cy="6858000"/>
          </a:xfrm>
          <a:prstGeom prst="rect">
            <a:avLst/>
          </a:prstGeom>
          <a:solidFill>
            <a:srgbClr val="006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uli" pitchFamily="2" charset="77"/>
              <a:sym typeface="Arial"/>
            </a:endParaRPr>
          </a:p>
        </p:txBody>
      </p:sp>
      <p:pic>
        <p:nvPicPr>
          <p:cNvPr id="419" name="Google Shape;419;p46" descr="A green letter on a black background&#10;&#10;Description automatically generated">
            <a:extLst>
              <a:ext uri="{FF2B5EF4-FFF2-40B4-BE49-F238E27FC236}">
                <a16:creationId xmlns:a16="http://schemas.microsoft.com/office/drawing/2014/main" id="{F6398159-BCDD-0748-E37E-6CC165063F55}"/>
              </a:ext>
            </a:extLst>
          </p:cNvPr>
          <p:cNvPicPr preferRelativeResize="0"/>
          <p:nvPr/>
        </p:nvPicPr>
        <p:blipFill rotWithShape="1">
          <a:blip r:embed="rId3">
            <a:alphaModFix/>
          </a:blip>
          <a:srcRect/>
          <a:stretch/>
        </p:blipFill>
        <p:spPr>
          <a:xfrm>
            <a:off x="11129962" y="5795962"/>
            <a:ext cx="1062037" cy="1062037"/>
          </a:xfrm>
          <a:prstGeom prst="rect">
            <a:avLst/>
          </a:prstGeom>
          <a:noFill/>
          <a:ln>
            <a:noFill/>
          </a:ln>
        </p:spPr>
      </p:pic>
      <p:sp>
        <p:nvSpPr>
          <p:cNvPr id="2" name="Title 1">
            <a:extLst>
              <a:ext uri="{FF2B5EF4-FFF2-40B4-BE49-F238E27FC236}">
                <a16:creationId xmlns:a16="http://schemas.microsoft.com/office/drawing/2014/main" id="{64A6CAF8-9CE8-53FD-2CC7-52B7601D4080}"/>
              </a:ext>
            </a:extLst>
          </p:cNvPr>
          <p:cNvSpPr>
            <a:spLocks noGrp="1"/>
          </p:cNvSpPr>
          <p:nvPr>
            <p:ph type="title"/>
          </p:nvPr>
        </p:nvSpPr>
        <p:spPr/>
        <p:txBody>
          <a:bodyPr>
            <a:noAutofit/>
          </a:bodyPr>
          <a:lstStyle/>
          <a:p>
            <a:pPr algn="l"/>
            <a:r>
              <a:rPr lang="en-US" sz="4400" dirty="0"/>
              <a:t>Nevertheless, I have this against you: You </a:t>
            </a:r>
            <a:r>
              <a:rPr lang="en-US" sz="4400" u="sng" dirty="0"/>
              <a:t>tolerate</a:t>
            </a:r>
            <a:r>
              <a:rPr lang="en-US" sz="4400" dirty="0"/>
              <a:t> that woman Jezebel, who calls herself a prophet. By her teaching she </a:t>
            </a:r>
            <a:r>
              <a:rPr lang="en-US" sz="4400" u="sng" dirty="0"/>
              <a:t>misleads my servants into sexual immorality</a:t>
            </a:r>
            <a:r>
              <a:rPr lang="en-US" sz="4400" dirty="0"/>
              <a:t> (</a:t>
            </a:r>
            <a:r>
              <a:rPr lang="en-US" sz="4400" dirty="0" err="1"/>
              <a:t>porneua</a:t>
            </a:r>
            <a:r>
              <a:rPr lang="en-US" sz="4400" dirty="0"/>
              <a:t>).</a:t>
            </a:r>
          </a:p>
        </p:txBody>
      </p:sp>
      <p:sp>
        <p:nvSpPr>
          <p:cNvPr id="3" name="Text Placeholder 2">
            <a:extLst>
              <a:ext uri="{FF2B5EF4-FFF2-40B4-BE49-F238E27FC236}">
                <a16:creationId xmlns:a16="http://schemas.microsoft.com/office/drawing/2014/main" id="{B1917C6D-DDFD-FC3D-4A21-0E12EE6037FB}"/>
              </a:ext>
            </a:extLst>
          </p:cNvPr>
          <p:cNvSpPr>
            <a:spLocks noGrp="1"/>
          </p:cNvSpPr>
          <p:nvPr>
            <p:ph type="body" idx="1"/>
          </p:nvPr>
        </p:nvSpPr>
        <p:spPr/>
        <p:txBody>
          <a:bodyPr/>
          <a:lstStyle/>
          <a:p>
            <a:r>
              <a:rPr lang="en-US" dirty="0"/>
              <a:t>Revelation 2:20</a:t>
            </a:r>
          </a:p>
        </p:txBody>
      </p:sp>
    </p:spTree>
    <p:extLst>
      <p:ext uri="{BB962C8B-B14F-4D97-AF65-F5344CB8AC3E}">
        <p14:creationId xmlns:p14="http://schemas.microsoft.com/office/powerpoint/2010/main" val="912200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grpSp>
        <p:nvGrpSpPr>
          <p:cNvPr id="433" name="Google Shape;433;p48"/>
          <p:cNvGrpSpPr/>
          <p:nvPr/>
        </p:nvGrpSpPr>
        <p:grpSpPr>
          <a:xfrm>
            <a:off x="698663" y="2705745"/>
            <a:ext cx="11300048" cy="1446509"/>
            <a:chOff x="506304" y="1206429"/>
            <a:chExt cx="11300048" cy="1446509"/>
          </a:xfrm>
        </p:grpSpPr>
        <p:sp>
          <p:nvSpPr>
            <p:cNvPr id="434" name="Google Shape;434;p48"/>
            <p:cNvSpPr txBox="1"/>
            <p:nvPr/>
          </p:nvSpPr>
          <p:spPr>
            <a:xfrm>
              <a:off x="1907374" y="1206429"/>
              <a:ext cx="2801104"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0"/>
                <a:buFont typeface="Arial"/>
                <a:buNone/>
              </a:pPr>
              <a:r>
                <a:rPr lang="en-US" sz="8800" u="none" strike="noStrike" cap="none" dirty="0">
                  <a:solidFill>
                    <a:srgbClr val="EB6E4A"/>
                  </a:solidFill>
                  <a:latin typeface="Muli" pitchFamily="2" charset="77"/>
                  <a:sym typeface="Arial"/>
                </a:rPr>
                <a:t>9%</a:t>
              </a:r>
              <a:endParaRPr sz="8800" u="none" strike="noStrike" cap="none" dirty="0">
                <a:solidFill>
                  <a:srgbClr val="000000"/>
                </a:solidFill>
                <a:latin typeface="Muli" pitchFamily="2" charset="77"/>
                <a:sym typeface="Arial"/>
              </a:endParaRPr>
            </a:p>
          </p:txBody>
        </p:sp>
        <p:sp>
          <p:nvSpPr>
            <p:cNvPr id="435" name="Google Shape;435;p48"/>
            <p:cNvSpPr txBox="1"/>
            <p:nvPr/>
          </p:nvSpPr>
          <p:spPr>
            <a:xfrm>
              <a:off x="4708477" y="1276680"/>
              <a:ext cx="7097875"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u="none" strike="noStrike" cap="none" dirty="0">
                  <a:solidFill>
                    <a:schemeClr val="dk1"/>
                  </a:solidFill>
                  <a:latin typeface="Muli" pitchFamily="2" charset="77"/>
                  <a:sym typeface="Arial"/>
                </a:rPr>
                <a:t>of </a:t>
              </a:r>
              <a:r>
                <a:rPr lang="en-US" sz="4000" dirty="0">
                  <a:solidFill>
                    <a:schemeClr val="dk1"/>
                  </a:solidFill>
                  <a:latin typeface="Muli" pitchFamily="2" charset="77"/>
                  <a:sym typeface="Arial"/>
                </a:rPr>
                <a:t>churches</a:t>
              </a:r>
              <a:r>
                <a:rPr lang="en-US" sz="4000" u="none" strike="noStrike" cap="none" dirty="0">
                  <a:solidFill>
                    <a:schemeClr val="dk1"/>
                  </a:solidFill>
                  <a:latin typeface="Muli" pitchFamily="2" charset="77"/>
                  <a:sym typeface="Arial"/>
                </a:rPr>
                <a:t> have a resource to address pornography</a:t>
              </a:r>
              <a:r>
                <a:rPr lang="en-US" sz="4000" u="none" strike="noStrike" cap="none" baseline="30000" dirty="0">
                  <a:solidFill>
                    <a:schemeClr val="dk1"/>
                  </a:solidFill>
                  <a:latin typeface="Muli" pitchFamily="2" charset="77"/>
                  <a:sym typeface="Arial"/>
                </a:rPr>
                <a:t>*</a:t>
              </a:r>
              <a:endParaRPr sz="1800" u="none" strike="noStrike" cap="none" baseline="30000" dirty="0">
                <a:solidFill>
                  <a:schemeClr val="dk1"/>
                </a:solidFill>
                <a:latin typeface="Muli" pitchFamily="2" charset="77"/>
                <a:sym typeface="Arial"/>
              </a:endParaRPr>
            </a:p>
          </p:txBody>
        </p:sp>
        <p:sp>
          <p:nvSpPr>
            <p:cNvPr id="436" name="Google Shape;436;p48"/>
            <p:cNvSpPr txBox="1"/>
            <p:nvPr/>
          </p:nvSpPr>
          <p:spPr>
            <a:xfrm>
              <a:off x="506304" y="1476835"/>
              <a:ext cx="1560300" cy="87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5100" u="none" strike="noStrike" cap="none" dirty="0">
                  <a:solidFill>
                    <a:schemeClr val="dk1"/>
                  </a:solidFill>
                  <a:latin typeface="Muli" pitchFamily="2" charset="77"/>
                  <a:sym typeface="Arial"/>
                </a:rPr>
                <a:t>only</a:t>
              </a:r>
              <a:endParaRPr sz="5100" u="none" strike="noStrike" cap="none" dirty="0">
                <a:solidFill>
                  <a:schemeClr val="dk1"/>
                </a:solidFill>
                <a:latin typeface="Muli" pitchFamily="2" charset="77"/>
                <a:sym typeface="Arial"/>
              </a:endParaRPr>
            </a:p>
          </p:txBody>
        </p:sp>
      </p:grpSp>
      <p:sp>
        <p:nvSpPr>
          <p:cNvPr id="437" name="Google Shape;437;p48"/>
          <p:cNvSpPr txBox="1"/>
          <p:nvPr/>
        </p:nvSpPr>
        <p:spPr>
          <a:xfrm>
            <a:off x="5326597" y="6205654"/>
            <a:ext cx="5691000" cy="338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baseline="30000" dirty="0">
                <a:solidFill>
                  <a:srgbClr val="026654"/>
                </a:solidFill>
                <a:latin typeface="Muli" pitchFamily="2" charset="77"/>
                <a:sym typeface="Arial"/>
              </a:rPr>
              <a:t>*</a:t>
            </a:r>
            <a:r>
              <a:rPr lang="en-US" sz="1600" u="none" strike="noStrike" cap="none" dirty="0">
                <a:solidFill>
                  <a:srgbClr val="026654"/>
                </a:solidFill>
                <a:latin typeface="Muli" pitchFamily="2" charset="77"/>
                <a:sym typeface="Arial"/>
              </a:rPr>
              <a:t>Barna survey 2024</a:t>
            </a:r>
            <a:endParaRPr sz="1400" u="none" strike="noStrike" cap="none" dirty="0">
              <a:solidFill>
                <a:srgbClr val="000000"/>
              </a:solidFill>
              <a:latin typeface="Muli" pitchFamily="2" charset="77"/>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1"/>
          <p:cNvSpPr txBox="1"/>
          <p:nvPr/>
        </p:nvSpPr>
        <p:spPr>
          <a:xfrm>
            <a:off x="818539" y="3429000"/>
            <a:ext cx="10554900" cy="230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u="none" strike="noStrike" dirty="0">
                <a:solidFill>
                  <a:srgbClr val="000000"/>
                </a:solidFill>
                <a:latin typeface="Muli" pitchFamily="2" charset="77"/>
                <a:sym typeface="Arial"/>
              </a:rPr>
              <a:t>Learn how pornography is pervasive, destructive, and addictive and how we can be equipped to guard against it ourselves and help others find freedom from it. </a:t>
            </a:r>
            <a:endParaRPr sz="3600" dirty="0">
              <a:solidFill>
                <a:schemeClr val="dk1"/>
              </a:solidFill>
              <a:latin typeface="Muli" pitchFamily="2" charset="77"/>
              <a:sym typeface="Arial"/>
            </a:endParaRPr>
          </a:p>
        </p:txBody>
      </p:sp>
      <p:sp>
        <p:nvSpPr>
          <p:cNvPr id="457" name="Google Shape;457;p51"/>
          <p:cNvSpPr txBox="1"/>
          <p:nvPr/>
        </p:nvSpPr>
        <p:spPr>
          <a:xfrm>
            <a:off x="818539" y="1120200"/>
            <a:ext cx="10554900"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6000" dirty="0">
                <a:solidFill>
                  <a:schemeClr val="dk1"/>
                </a:solidFill>
                <a:latin typeface="Muli" pitchFamily="2" charset="77"/>
              </a:rPr>
              <a:t>Following</a:t>
            </a:r>
            <a:r>
              <a:rPr lang="en-US" sz="6000" u="none" strike="noStrike" cap="none" dirty="0">
                <a:solidFill>
                  <a:schemeClr val="dk1"/>
                </a:solidFill>
                <a:latin typeface="Muli" pitchFamily="2" charset="77"/>
              </a:rPr>
              <a:t> </a:t>
            </a:r>
            <a:r>
              <a:rPr lang="en-US" sz="6000" u="none" strike="noStrike" cap="none" dirty="0">
                <a:solidFill>
                  <a:srgbClr val="E86852"/>
                </a:solidFill>
                <a:latin typeface="Muli" pitchFamily="2" charset="77"/>
              </a:rPr>
              <a:t>Christ</a:t>
            </a:r>
            <a:r>
              <a:rPr lang="en-US" sz="6000" u="none" strike="noStrike" cap="none" dirty="0">
                <a:solidFill>
                  <a:schemeClr val="dk1"/>
                </a:solidFill>
                <a:latin typeface="Muli" pitchFamily="2" charset="77"/>
              </a:rPr>
              <a:t> in a     </a:t>
            </a:r>
            <a:endParaRPr sz="1800" dirty="0">
              <a:latin typeface="Muli" pitchFamily="2" charset="77"/>
            </a:endParaRPr>
          </a:p>
          <a:p>
            <a:pPr marL="0" marR="0" lvl="0" indent="0" algn="ctr" rtl="0">
              <a:lnSpc>
                <a:spcPct val="100000"/>
              </a:lnSpc>
              <a:spcBef>
                <a:spcPts val="0"/>
              </a:spcBef>
              <a:spcAft>
                <a:spcPts val="0"/>
              </a:spcAft>
              <a:buClr>
                <a:srgbClr val="000000"/>
              </a:buClr>
              <a:buSzPts val="4000"/>
              <a:buFont typeface="Arial"/>
              <a:buNone/>
            </a:pPr>
            <a:r>
              <a:rPr lang="en-US" sz="6000" u="none" strike="noStrike" cap="none" dirty="0">
                <a:solidFill>
                  <a:schemeClr val="dk1"/>
                </a:solidFill>
                <a:latin typeface="Muli" pitchFamily="2" charset="77"/>
              </a:rPr>
              <a:t>    Pornified World</a:t>
            </a:r>
            <a:endParaRPr sz="1800" dirty="0">
              <a:latin typeface="Muli" pitchFamily="2" charset="77"/>
            </a:endParaRPr>
          </a:p>
        </p:txBody>
      </p:sp>
      <p:sp>
        <p:nvSpPr>
          <p:cNvPr id="2" name="Title 1">
            <a:extLst>
              <a:ext uri="{FF2B5EF4-FFF2-40B4-BE49-F238E27FC236}">
                <a16:creationId xmlns:a16="http://schemas.microsoft.com/office/drawing/2014/main" id="{6CD7A289-E4DC-327D-388F-3142533A790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B6C703-4079-7117-80D0-7F3935F7B1DC}"/>
              </a:ext>
            </a:extLst>
          </p:cNvPr>
          <p:cNvSpPr>
            <a:spLocks noGrp="1"/>
          </p:cNvSpPr>
          <p:nvPr>
            <p:ph type="body" idx="1"/>
          </p:nvPr>
        </p:nvSpPr>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7DAD-0377-F90F-BD9B-8D872D789247}"/>
              </a:ext>
            </a:extLst>
          </p:cNvPr>
          <p:cNvSpPr>
            <a:spLocks noGrp="1"/>
          </p:cNvSpPr>
          <p:nvPr>
            <p:ph type="title"/>
          </p:nvPr>
        </p:nvSpPr>
        <p:spPr/>
        <p:txBody>
          <a:bodyPr>
            <a:normAutofit/>
          </a:bodyPr>
          <a:lstStyle/>
          <a:p>
            <a:pPr algn="ctr"/>
            <a:r>
              <a:rPr lang="en-US" sz="6600" dirty="0"/>
              <a:t>Walk in a Manner Worthy</a:t>
            </a:r>
            <a:br>
              <a:rPr lang="en-US" dirty="0"/>
            </a:br>
            <a:br>
              <a:rPr lang="en-US" dirty="0"/>
            </a:br>
            <a:endParaRPr lang="en-US" dirty="0"/>
          </a:p>
        </p:txBody>
      </p:sp>
      <p:sp>
        <p:nvSpPr>
          <p:cNvPr id="5" name="Text Placeholder 4">
            <a:extLst>
              <a:ext uri="{FF2B5EF4-FFF2-40B4-BE49-F238E27FC236}">
                <a16:creationId xmlns:a16="http://schemas.microsoft.com/office/drawing/2014/main" id="{83A367CF-EF73-CA59-7DCE-6D7798206CFC}"/>
              </a:ext>
            </a:extLst>
          </p:cNvPr>
          <p:cNvSpPr>
            <a:spLocks noGrp="1"/>
          </p:cNvSpPr>
          <p:nvPr>
            <p:ph type="body" idx="1"/>
          </p:nvPr>
        </p:nvSpPr>
        <p:spPr/>
        <p:txBody>
          <a:bodyPr/>
          <a:lstStyle/>
          <a:p>
            <a:pPr algn="ctr"/>
            <a:r>
              <a:rPr lang="en-US" dirty="0"/>
              <a:t>Ephesians 4:17-27</a:t>
            </a:r>
          </a:p>
        </p:txBody>
      </p:sp>
    </p:spTree>
    <p:extLst>
      <p:ext uri="{BB962C8B-B14F-4D97-AF65-F5344CB8AC3E}">
        <p14:creationId xmlns:p14="http://schemas.microsoft.com/office/powerpoint/2010/main" val="3043318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786D-78CC-75EE-5DA0-CBA0B83AD3CE}"/>
              </a:ext>
            </a:extLst>
          </p:cNvPr>
          <p:cNvSpPr>
            <a:spLocks noGrp="1"/>
          </p:cNvSpPr>
          <p:nvPr>
            <p:ph type="title"/>
          </p:nvPr>
        </p:nvSpPr>
        <p:spPr/>
        <p:txBody>
          <a:bodyPr>
            <a:noAutofit/>
          </a:bodyPr>
          <a:lstStyle/>
          <a:p>
            <a:r>
              <a:rPr lang="en-US" sz="4400" u="none" strike="noStrike" dirty="0">
                <a:effectLst/>
              </a:rPr>
              <a:t>Now this I say and testify in the Lord, that </a:t>
            </a:r>
            <a:r>
              <a:rPr lang="en-US" sz="4400" strike="noStrike" dirty="0">
                <a:effectLst/>
              </a:rPr>
              <a:t>you must no longer walk </a:t>
            </a:r>
            <a:r>
              <a:rPr lang="en-US" sz="4400" u="none" strike="noStrike" dirty="0">
                <a:effectLst/>
              </a:rPr>
              <a:t>as the Gentiles do</a:t>
            </a:r>
            <a:endParaRPr lang="en-US" sz="4400" dirty="0"/>
          </a:p>
        </p:txBody>
      </p:sp>
      <p:sp>
        <p:nvSpPr>
          <p:cNvPr id="3" name="Subtitle 2">
            <a:extLst>
              <a:ext uri="{FF2B5EF4-FFF2-40B4-BE49-F238E27FC236}">
                <a16:creationId xmlns:a16="http://schemas.microsoft.com/office/drawing/2014/main" id="{75B6A487-60A1-0750-01EB-7E9C054F5208}"/>
              </a:ext>
            </a:extLst>
          </p:cNvPr>
          <p:cNvSpPr>
            <a:spLocks noGrp="1"/>
          </p:cNvSpPr>
          <p:nvPr>
            <p:ph type="body" idx="1"/>
          </p:nvPr>
        </p:nvSpPr>
        <p:spPr/>
        <p:txBody>
          <a:bodyPr anchor="ctr">
            <a:normAutofit/>
          </a:bodyPr>
          <a:lstStyle/>
          <a:p>
            <a:r>
              <a:rPr lang="en-US" sz="3200" dirty="0"/>
              <a:t>Ephesians 4:17</a:t>
            </a:r>
          </a:p>
        </p:txBody>
      </p:sp>
    </p:spTree>
    <p:extLst>
      <p:ext uri="{BB962C8B-B14F-4D97-AF65-F5344CB8AC3E}">
        <p14:creationId xmlns:p14="http://schemas.microsoft.com/office/powerpoint/2010/main" val="4046727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334D7-D55E-6EFE-A26E-F4DB7046B3F9}"/>
              </a:ext>
            </a:extLst>
          </p:cNvPr>
          <p:cNvSpPr>
            <a:spLocks noGrp="1"/>
          </p:cNvSpPr>
          <p:nvPr>
            <p:ph type="title"/>
          </p:nvPr>
        </p:nvSpPr>
        <p:spPr/>
        <p:txBody>
          <a:bodyPr>
            <a:noAutofit/>
          </a:bodyPr>
          <a:lstStyle/>
          <a:p>
            <a:r>
              <a:rPr lang="en-US" sz="4400" u="none" strike="noStrike" dirty="0">
                <a:effectLst/>
              </a:rPr>
              <a:t>Now this I say and testify in the Lord, that </a:t>
            </a:r>
            <a:r>
              <a:rPr lang="en-US" sz="4400" u="sng" strike="noStrike" dirty="0">
                <a:effectLst/>
              </a:rPr>
              <a:t>you must no longer walk </a:t>
            </a:r>
            <a:r>
              <a:rPr lang="en-US" sz="4400" u="none" strike="noStrike" dirty="0">
                <a:effectLst/>
              </a:rPr>
              <a:t>as the Gentiles do</a:t>
            </a:r>
            <a:endParaRPr lang="en-US" sz="4400" dirty="0"/>
          </a:p>
        </p:txBody>
      </p:sp>
      <p:sp>
        <p:nvSpPr>
          <p:cNvPr id="3" name="Subtitle 2">
            <a:extLst>
              <a:ext uri="{FF2B5EF4-FFF2-40B4-BE49-F238E27FC236}">
                <a16:creationId xmlns:a16="http://schemas.microsoft.com/office/drawing/2014/main" id="{4253C8F7-4432-0B31-3685-FCB945B08804}"/>
              </a:ext>
            </a:extLst>
          </p:cNvPr>
          <p:cNvSpPr>
            <a:spLocks noGrp="1"/>
          </p:cNvSpPr>
          <p:nvPr>
            <p:ph type="body" idx="1"/>
          </p:nvPr>
        </p:nvSpPr>
        <p:spPr/>
        <p:txBody>
          <a:bodyPr anchor="ctr">
            <a:normAutofit/>
          </a:bodyPr>
          <a:lstStyle/>
          <a:p>
            <a:r>
              <a:rPr lang="en-US" sz="3200" dirty="0"/>
              <a:t>Ephesians 4:17</a:t>
            </a:r>
          </a:p>
        </p:txBody>
      </p:sp>
    </p:spTree>
    <p:extLst>
      <p:ext uri="{BB962C8B-B14F-4D97-AF65-F5344CB8AC3E}">
        <p14:creationId xmlns:p14="http://schemas.microsoft.com/office/powerpoint/2010/main" val="21809546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5AFAC30-CE39-0803-8647-F4880E336F38}"/>
              </a:ext>
            </a:extLst>
          </p:cNvPr>
          <p:cNvSpPr>
            <a:spLocks noGrp="1"/>
          </p:cNvSpPr>
          <p:nvPr>
            <p:ph type="title"/>
          </p:nvPr>
        </p:nvSpPr>
        <p:spPr/>
        <p:txBody>
          <a:bodyPr>
            <a:noAutofit/>
          </a:bodyPr>
          <a:lstStyle/>
          <a:p>
            <a:r>
              <a:rPr lang="en-US" sz="4400" u="none" strike="noStrike" dirty="0">
                <a:effectLst/>
              </a:rPr>
              <a:t>They have become callous and have given themselves up to sensuality, greedy to practice every kind of impurity. But that is not the way you learned Christ!</a:t>
            </a:r>
            <a:endParaRPr lang="en-US" sz="4400" dirty="0"/>
          </a:p>
        </p:txBody>
      </p:sp>
      <p:sp>
        <p:nvSpPr>
          <p:cNvPr id="2" name="Subtitle 2">
            <a:extLst>
              <a:ext uri="{FF2B5EF4-FFF2-40B4-BE49-F238E27FC236}">
                <a16:creationId xmlns:a16="http://schemas.microsoft.com/office/drawing/2014/main" id="{611DE563-3F24-0735-8DDC-50E75B8B17D5}"/>
              </a:ext>
            </a:extLst>
          </p:cNvPr>
          <p:cNvSpPr>
            <a:spLocks noGrp="1"/>
          </p:cNvSpPr>
          <p:nvPr>
            <p:ph type="body" idx="1"/>
          </p:nvPr>
        </p:nvSpPr>
        <p:spPr/>
        <p:txBody>
          <a:bodyPr anchor="ctr">
            <a:normAutofit/>
          </a:bodyPr>
          <a:lstStyle/>
          <a:p>
            <a:r>
              <a:rPr lang="en-US" sz="3200" dirty="0"/>
              <a:t>Ephesians 4:19-20</a:t>
            </a:r>
          </a:p>
        </p:txBody>
      </p:sp>
    </p:spTree>
    <p:extLst>
      <p:ext uri="{BB962C8B-B14F-4D97-AF65-F5344CB8AC3E}">
        <p14:creationId xmlns:p14="http://schemas.microsoft.com/office/powerpoint/2010/main" val="3253982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55B8-B27A-AD31-8B38-C683FDD1DDAC}"/>
              </a:ext>
            </a:extLst>
          </p:cNvPr>
          <p:cNvSpPr>
            <a:spLocks noGrp="1"/>
          </p:cNvSpPr>
          <p:nvPr>
            <p:ph type="title"/>
          </p:nvPr>
        </p:nvSpPr>
        <p:spPr/>
        <p:txBody>
          <a:bodyPr>
            <a:noAutofit/>
          </a:bodyPr>
          <a:lstStyle/>
          <a:p>
            <a:r>
              <a:rPr lang="en-US" sz="4400" dirty="0"/>
              <a:t>T</a:t>
            </a:r>
            <a:r>
              <a:rPr lang="en-US" sz="4400" u="none" strike="noStrike" dirty="0">
                <a:effectLst/>
              </a:rPr>
              <a:t>hey gave themselves over to promiscuity for the practice of every kind of impurity with a desire for more and more.</a:t>
            </a:r>
            <a:endParaRPr lang="en-US" sz="4400" dirty="0"/>
          </a:p>
        </p:txBody>
      </p:sp>
      <p:sp>
        <p:nvSpPr>
          <p:cNvPr id="3" name="Subtitle 2">
            <a:extLst>
              <a:ext uri="{FF2B5EF4-FFF2-40B4-BE49-F238E27FC236}">
                <a16:creationId xmlns:a16="http://schemas.microsoft.com/office/drawing/2014/main" id="{F28F32C0-01EF-2656-4DD0-76DCE5B56513}"/>
              </a:ext>
            </a:extLst>
          </p:cNvPr>
          <p:cNvSpPr>
            <a:spLocks noGrp="1"/>
          </p:cNvSpPr>
          <p:nvPr>
            <p:ph type="body" idx="1"/>
          </p:nvPr>
        </p:nvSpPr>
        <p:spPr/>
        <p:txBody>
          <a:bodyPr anchor="ctr">
            <a:normAutofit/>
          </a:bodyPr>
          <a:lstStyle/>
          <a:p>
            <a:r>
              <a:rPr lang="en-US" sz="3200" dirty="0"/>
              <a:t>Ephesians 4:19-20 CSB</a:t>
            </a:r>
          </a:p>
        </p:txBody>
      </p:sp>
    </p:spTree>
    <p:extLst>
      <p:ext uri="{BB962C8B-B14F-4D97-AF65-F5344CB8AC3E}">
        <p14:creationId xmlns:p14="http://schemas.microsoft.com/office/powerpoint/2010/main" val="1276310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E6039-CDD9-C720-2E0F-0CCC4F2D0E01}"/>
              </a:ext>
            </a:extLst>
          </p:cNvPr>
          <p:cNvSpPr>
            <a:spLocks noGrp="1"/>
          </p:cNvSpPr>
          <p:nvPr>
            <p:ph type="title"/>
          </p:nvPr>
        </p:nvSpPr>
        <p:spPr/>
        <p:txBody>
          <a:bodyPr>
            <a:noAutofit/>
          </a:bodyPr>
          <a:lstStyle/>
          <a:p>
            <a:r>
              <a:rPr lang="en-US" sz="4400" u="none" strike="noStrike" dirty="0">
                <a:effectLst/>
              </a:rPr>
              <a:t>They have become callous and have given themselves up to sensuality, </a:t>
            </a:r>
            <a:r>
              <a:rPr lang="en-US" sz="4400" strike="noStrike" dirty="0">
                <a:effectLst/>
              </a:rPr>
              <a:t>greedy to practice every kind of impurity. </a:t>
            </a:r>
            <a:r>
              <a:rPr lang="en-US" sz="4400" u="sng" strike="noStrike" dirty="0">
                <a:effectLst/>
              </a:rPr>
              <a:t>But that is not the way you learned Christ</a:t>
            </a:r>
            <a:r>
              <a:rPr lang="en-US" sz="4400" strike="noStrike" dirty="0">
                <a:effectLst/>
              </a:rPr>
              <a:t>!</a:t>
            </a:r>
            <a:endParaRPr lang="en-US" sz="4400" dirty="0"/>
          </a:p>
        </p:txBody>
      </p:sp>
      <p:sp>
        <p:nvSpPr>
          <p:cNvPr id="3" name="Subtitle 2">
            <a:extLst>
              <a:ext uri="{FF2B5EF4-FFF2-40B4-BE49-F238E27FC236}">
                <a16:creationId xmlns:a16="http://schemas.microsoft.com/office/drawing/2014/main" id="{9F95647B-448F-A928-0A86-3C022DAF39BA}"/>
              </a:ext>
            </a:extLst>
          </p:cNvPr>
          <p:cNvSpPr>
            <a:spLocks noGrp="1"/>
          </p:cNvSpPr>
          <p:nvPr>
            <p:ph type="body" idx="1"/>
          </p:nvPr>
        </p:nvSpPr>
        <p:spPr/>
        <p:txBody>
          <a:bodyPr anchor="ctr">
            <a:normAutofit/>
          </a:bodyPr>
          <a:lstStyle/>
          <a:p>
            <a:r>
              <a:rPr lang="en-US" sz="3200" dirty="0"/>
              <a:t>Ephesians 4:19-20</a:t>
            </a:r>
          </a:p>
        </p:txBody>
      </p:sp>
      <p:sp>
        <p:nvSpPr>
          <p:cNvPr id="7" name="TextBox 6">
            <a:extLst>
              <a:ext uri="{FF2B5EF4-FFF2-40B4-BE49-F238E27FC236}">
                <a16:creationId xmlns:a16="http://schemas.microsoft.com/office/drawing/2014/main" id="{C7AC1784-9C5D-68FE-6AF0-C630FDD2905E}"/>
              </a:ext>
            </a:extLst>
          </p:cNvPr>
          <p:cNvSpPr txBox="1"/>
          <p:nvPr/>
        </p:nvSpPr>
        <p:spPr>
          <a:xfrm>
            <a:off x="7022592" y="1670304"/>
            <a:ext cx="184731" cy="307777"/>
          </a:xfrm>
          <a:prstGeom prst="rect">
            <a:avLst/>
          </a:prstGeom>
          <a:noFill/>
        </p:spPr>
        <p:txBody>
          <a:bodyPr wrap="none" rtlCol="0">
            <a:spAutoFit/>
          </a:bodyPr>
          <a:lstStyle/>
          <a:p>
            <a:endParaRPr lang="en-US" dirty="0">
              <a:latin typeface="Muli" pitchFamily="2" charset="77"/>
            </a:endParaRPr>
          </a:p>
        </p:txBody>
      </p:sp>
    </p:spTree>
    <p:extLst>
      <p:ext uri="{BB962C8B-B14F-4D97-AF65-F5344CB8AC3E}">
        <p14:creationId xmlns:p14="http://schemas.microsoft.com/office/powerpoint/2010/main" val="232101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E9EBE-5981-75F2-F095-B79DAB0BF4A5}"/>
            </a:ext>
          </a:extLst>
        </p:cNvPr>
        <p:cNvGrpSpPr/>
        <p:nvPr/>
      </p:nvGrpSpPr>
      <p:grpSpPr>
        <a:xfrm>
          <a:off x="0" y="0"/>
          <a:ext cx="0" cy="0"/>
          <a:chOff x="0" y="0"/>
          <a:chExt cx="0" cy="0"/>
        </a:xfrm>
      </p:grpSpPr>
      <p:pic>
        <p:nvPicPr>
          <p:cNvPr id="6" name="Picture 5" descr="A person sitting in a chair talking on the phone&#10;&#10;Description automatically generated">
            <a:extLst>
              <a:ext uri="{FF2B5EF4-FFF2-40B4-BE49-F238E27FC236}">
                <a16:creationId xmlns:a16="http://schemas.microsoft.com/office/drawing/2014/main" id="{5E23CA27-B3D1-807A-39F7-1D45D7877978}"/>
              </a:ext>
            </a:extLst>
          </p:cNvPr>
          <p:cNvPicPr>
            <a:picLocks noChangeAspect="1"/>
          </p:cNvPicPr>
          <p:nvPr/>
        </p:nvPicPr>
        <p:blipFill>
          <a:blip r:embed="rId3"/>
          <a:stretch>
            <a:fillRect/>
          </a:stretch>
        </p:blipFill>
        <p:spPr>
          <a:xfrm>
            <a:off x="6524217" y="2025248"/>
            <a:ext cx="5347470" cy="3564979"/>
          </a:xfrm>
          <a:prstGeom prst="rect">
            <a:avLst/>
          </a:prstGeom>
        </p:spPr>
      </p:pic>
      <p:sp>
        <p:nvSpPr>
          <p:cNvPr id="5" name="Title 4">
            <a:extLst>
              <a:ext uri="{FF2B5EF4-FFF2-40B4-BE49-F238E27FC236}">
                <a16:creationId xmlns:a16="http://schemas.microsoft.com/office/drawing/2014/main" id="{29B3CC75-66D7-A615-15D8-5610147BBA54}"/>
              </a:ext>
            </a:extLst>
          </p:cNvPr>
          <p:cNvSpPr>
            <a:spLocks noGrp="1"/>
          </p:cNvSpPr>
          <p:nvPr>
            <p:ph type="title"/>
          </p:nvPr>
        </p:nvSpPr>
        <p:spPr/>
        <p:txBody>
          <a:bodyPr>
            <a:normAutofit/>
          </a:bodyPr>
          <a:lstStyle/>
          <a:p>
            <a:r>
              <a:rPr lang="en-US" sz="3600" dirty="0"/>
              <a:t>Practicing </a:t>
            </a:r>
            <a:r>
              <a:rPr lang="en-US" sz="3600" u="sng" dirty="0"/>
              <a:t>Christian Men</a:t>
            </a:r>
            <a:r>
              <a:rPr lang="en-US" sz="3600" dirty="0"/>
              <a:t> Who Watch Porn</a:t>
            </a:r>
          </a:p>
        </p:txBody>
      </p:sp>
      <p:sp>
        <p:nvSpPr>
          <p:cNvPr id="7" name="Content Placeholder 6">
            <a:extLst>
              <a:ext uri="{FF2B5EF4-FFF2-40B4-BE49-F238E27FC236}">
                <a16:creationId xmlns:a16="http://schemas.microsoft.com/office/drawing/2014/main" id="{F19F2F8A-4C58-9769-B901-945A2E8DDE76}"/>
              </a:ext>
            </a:extLst>
          </p:cNvPr>
          <p:cNvSpPr>
            <a:spLocks noGrp="1"/>
          </p:cNvSpPr>
          <p:nvPr>
            <p:ph type="body" idx="1"/>
          </p:nvPr>
        </p:nvSpPr>
        <p:spPr/>
        <p:txBody>
          <a:bodyPr>
            <a:noAutofit/>
          </a:bodyPr>
          <a:lstStyle/>
          <a:p>
            <a:pPr>
              <a:lnSpc>
                <a:spcPct val="150000"/>
              </a:lnSpc>
              <a:spcAft>
                <a:spcPts val="1200"/>
              </a:spcAft>
            </a:pPr>
            <a:r>
              <a:rPr lang="en-US" sz="3200" dirty="0">
                <a:solidFill>
                  <a:schemeClr val="accent1"/>
                </a:solidFill>
                <a:ea typeface="Muli" pitchFamily="34" charset="-122"/>
                <a:cs typeface="Muli" pitchFamily="34" charset="-120"/>
              </a:rPr>
              <a:t>78% </a:t>
            </a:r>
            <a:r>
              <a:rPr lang="en-US" sz="3200" dirty="0">
                <a:solidFill>
                  <a:srgbClr val="13322B"/>
                </a:solidFill>
                <a:ea typeface="Muli" pitchFamily="34" charset="-122"/>
                <a:cs typeface="Muli" pitchFamily="34" charset="-120"/>
              </a:rPr>
              <a:t>of all generations</a:t>
            </a:r>
          </a:p>
          <a:p>
            <a:pPr>
              <a:lnSpc>
                <a:spcPct val="100000"/>
              </a:lnSpc>
              <a:spcAft>
                <a:spcPts val="1200"/>
              </a:spcAft>
            </a:pPr>
            <a:r>
              <a:rPr lang="en-US" sz="3200" dirty="0">
                <a:solidFill>
                  <a:srgbClr val="13322B"/>
                </a:solidFill>
              </a:rPr>
              <a:t>Nine out of ten Gen Z &amp; Millennial men (18-43)</a:t>
            </a:r>
          </a:p>
          <a:p>
            <a:pPr>
              <a:lnSpc>
                <a:spcPct val="100000"/>
              </a:lnSpc>
              <a:spcAft>
                <a:spcPts val="1200"/>
              </a:spcAft>
            </a:pPr>
            <a:r>
              <a:rPr lang="en-US" sz="3200" dirty="0">
                <a:solidFill>
                  <a:srgbClr val="13322B"/>
                </a:solidFill>
              </a:rPr>
              <a:t>More than half watch daily or weekly</a:t>
            </a:r>
            <a:endParaRPr lang="en-US" sz="3200" dirty="0"/>
          </a:p>
        </p:txBody>
      </p:sp>
      <p:sp>
        <p:nvSpPr>
          <p:cNvPr id="2" name="Google Shape;171;p5">
            <a:extLst>
              <a:ext uri="{FF2B5EF4-FFF2-40B4-BE49-F238E27FC236}">
                <a16:creationId xmlns:a16="http://schemas.microsoft.com/office/drawing/2014/main" id="{5B84A8E9-7C30-0F7F-1575-2F824461ED92}"/>
              </a:ext>
            </a:extLst>
          </p:cNvPr>
          <p:cNvSpPr txBox="1"/>
          <p:nvPr/>
        </p:nvSpPr>
        <p:spPr>
          <a:xfrm>
            <a:off x="5326797" y="6204931"/>
            <a:ext cx="5689456" cy="338466"/>
          </a:xfrm>
          <a:prstGeom prst="rect">
            <a:avLst/>
          </a:prstGeom>
          <a:noFill/>
          <a:ln>
            <a:noFill/>
          </a:ln>
        </p:spPr>
        <p:txBody>
          <a:bodyPr spcFirstLastPara="1" wrap="square" lIns="91401" tIns="45688" rIns="91401" bIns="45688" anchor="t" anchorCtr="0">
            <a:spAutoFit/>
          </a:bodyPr>
          <a:lstStyle/>
          <a:p>
            <a:pPr algn="r"/>
            <a:r>
              <a:rPr lang="en-US" sz="1600" baseline="30000" dirty="0">
                <a:solidFill>
                  <a:srgbClr val="026654"/>
                </a:solidFill>
                <a:latin typeface="Muli" pitchFamily="2" charset="77"/>
                <a:ea typeface="Muli"/>
                <a:cs typeface="Muli"/>
                <a:sym typeface="Muli"/>
              </a:rPr>
              <a:t>*</a:t>
            </a:r>
            <a:r>
              <a:rPr lang="en-US" sz="1600" dirty="0">
                <a:solidFill>
                  <a:srgbClr val="026654"/>
                </a:solidFill>
                <a:latin typeface="Muli" pitchFamily="2" charset="77"/>
                <a:ea typeface="Muli"/>
                <a:cs typeface="Muli"/>
                <a:sym typeface="Muli"/>
              </a:rPr>
              <a:t>Barna survey, 2024</a:t>
            </a:r>
            <a:endParaRPr sz="1799" dirty="0">
              <a:latin typeface="Muli" pitchFamily="2" charset="77"/>
            </a:endParaRPr>
          </a:p>
        </p:txBody>
      </p:sp>
    </p:spTree>
    <p:extLst>
      <p:ext uri="{BB962C8B-B14F-4D97-AF65-F5344CB8AC3E}">
        <p14:creationId xmlns:p14="http://schemas.microsoft.com/office/powerpoint/2010/main" val="68475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E6039-CDD9-C720-2E0F-0CCC4F2D0E01}"/>
              </a:ext>
            </a:extLst>
          </p:cNvPr>
          <p:cNvSpPr>
            <a:spLocks noGrp="1"/>
          </p:cNvSpPr>
          <p:nvPr>
            <p:ph type="title"/>
          </p:nvPr>
        </p:nvSpPr>
        <p:spPr/>
        <p:txBody>
          <a:bodyPr>
            <a:noAutofit/>
          </a:bodyPr>
          <a:lstStyle/>
          <a:p>
            <a:r>
              <a:rPr lang="en-US" sz="4400" u="none" strike="noStrike" dirty="0">
                <a:effectLst/>
              </a:rPr>
              <a:t>People don’t rise to the level of their goals but they fall to the level of their systems. </a:t>
            </a:r>
            <a:endParaRPr lang="en-US" sz="4400" u="sng" dirty="0"/>
          </a:p>
        </p:txBody>
      </p:sp>
      <p:sp>
        <p:nvSpPr>
          <p:cNvPr id="3" name="Subtitle 2">
            <a:extLst>
              <a:ext uri="{FF2B5EF4-FFF2-40B4-BE49-F238E27FC236}">
                <a16:creationId xmlns:a16="http://schemas.microsoft.com/office/drawing/2014/main" id="{9F95647B-448F-A928-0A86-3C022DAF39BA}"/>
              </a:ext>
            </a:extLst>
          </p:cNvPr>
          <p:cNvSpPr>
            <a:spLocks noGrp="1"/>
          </p:cNvSpPr>
          <p:nvPr>
            <p:ph type="body" idx="1"/>
          </p:nvPr>
        </p:nvSpPr>
        <p:spPr/>
        <p:txBody>
          <a:bodyPr anchor="ctr">
            <a:normAutofit/>
          </a:bodyPr>
          <a:lstStyle/>
          <a:p>
            <a:r>
              <a:rPr lang="en-US" sz="3200" u="none" strike="noStrike" dirty="0">
                <a:effectLst/>
              </a:rPr>
              <a:t>James Clear, Atomic Habits</a:t>
            </a:r>
            <a:endParaRPr lang="en-US" sz="3200" dirty="0"/>
          </a:p>
        </p:txBody>
      </p:sp>
      <p:sp>
        <p:nvSpPr>
          <p:cNvPr id="7" name="TextBox 6">
            <a:extLst>
              <a:ext uri="{FF2B5EF4-FFF2-40B4-BE49-F238E27FC236}">
                <a16:creationId xmlns:a16="http://schemas.microsoft.com/office/drawing/2014/main" id="{C7AC1784-9C5D-68FE-6AF0-C630FDD2905E}"/>
              </a:ext>
            </a:extLst>
          </p:cNvPr>
          <p:cNvSpPr txBox="1"/>
          <p:nvPr/>
        </p:nvSpPr>
        <p:spPr>
          <a:xfrm>
            <a:off x="7022592" y="1670304"/>
            <a:ext cx="184731" cy="307777"/>
          </a:xfrm>
          <a:prstGeom prst="rect">
            <a:avLst/>
          </a:prstGeom>
          <a:noFill/>
        </p:spPr>
        <p:txBody>
          <a:bodyPr wrap="none" rtlCol="0">
            <a:spAutoFit/>
          </a:bodyPr>
          <a:lstStyle/>
          <a:p>
            <a:endParaRPr lang="en-US" dirty="0">
              <a:latin typeface="Muli" pitchFamily="2" charset="77"/>
            </a:endParaRPr>
          </a:p>
        </p:txBody>
      </p:sp>
    </p:spTree>
    <p:extLst>
      <p:ext uri="{BB962C8B-B14F-4D97-AF65-F5344CB8AC3E}">
        <p14:creationId xmlns:p14="http://schemas.microsoft.com/office/powerpoint/2010/main" val="4293778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59"/>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marL="0" marR="0" lvl="0" indent="0" algn="ctr" rtl="0">
              <a:lnSpc>
                <a:spcPct val="114805"/>
              </a:lnSpc>
              <a:spcBef>
                <a:spcPts val="0"/>
              </a:spcBef>
              <a:spcAft>
                <a:spcPts val="0"/>
              </a:spcAft>
              <a:buNone/>
            </a:pPr>
            <a:r>
              <a:rPr lang="en-US" sz="2400" dirty="0">
                <a:solidFill>
                  <a:schemeClr val="accent6"/>
                </a:solidFill>
                <a:latin typeface="Muli" pitchFamily="2" charset="77"/>
                <a:sym typeface="Arial"/>
              </a:rPr>
              <a:t>Put on…holiness (v. 24)</a:t>
            </a:r>
            <a:endParaRPr sz="2400" dirty="0">
              <a:solidFill>
                <a:schemeClr val="accent6"/>
              </a:solidFill>
              <a:latin typeface="Muli" pitchFamily="2" charset="77"/>
              <a:sym typeface="Arial"/>
            </a:endParaRPr>
          </a:p>
        </p:txBody>
      </p:sp>
      <p:sp>
        <p:nvSpPr>
          <p:cNvPr id="521" name="Google Shape;521;p5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22" name="Google Shape;522;p59"/>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00664F"/>
              </a:buClr>
              <a:buSzPct val="60000"/>
            </a:pPr>
            <a:r>
              <a:rPr lang="en-US" sz="3200" b="1" dirty="0">
                <a:solidFill>
                  <a:srgbClr val="00664F"/>
                </a:solidFill>
              </a:rPr>
              <a:t>Practical Holiness</a:t>
            </a:r>
            <a:endParaRPr dirty="0"/>
          </a:p>
          <a:p>
            <a:pPr marL="631825" lvl="0" indent="-457200" algn="l" rtl="0">
              <a:lnSpc>
                <a:spcPct val="90000"/>
              </a:lnSpc>
              <a:spcBef>
                <a:spcPts val="1000"/>
              </a:spcBef>
              <a:spcAft>
                <a:spcPts val="0"/>
              </a:spcAft>
              <a:buClr>
                <a:schemeClr val="dk1"/>
              </a:buClr>
              <a:buSzPct val="60000"/>
            </a:pPr>
            <a:endParaRPr sz="3200" dirty="0"/>
          </a:p>
        </p:txBody>
      </p:sp>
    </p:spTree>
    <p:extLst>
      <p:ext uri="{BB962C8B-B14F-4D97-AF65-F5344CB8AC3E}">
        <p14:creationId xmlns:p14="http://schemas.microsoft.com/office/powerpoint/2010/main" val="222516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0"/>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marL="0" marR="0" lvl="0" indent="0" algn="ctr" rtl="0">
              <a:lnSpc>
                <a:spcPct val="114805"/>
              </a:lnSpc>
              <a:spcBef>
                <a:spcPts val="0"/>
              </a:spcBef>
              <a:spcAft>
                <a:spcPts val="0"/>
              </a:spcAft>
              <a:buNone/>
            </a:pPr>
            <a:r>
              <a:rPr lang="en-US" sz="2400" dirty="0">
                <a:solidFill>
                  <a:schemeClr val="accent6"/>
                </a:solidFill>
                <a:latin typeface="Muli" pitchFamily="2" charset="77"/>
                <a:sym typeface="Arial"/>
              </a:rPr>
              <a:t>Be renewed in the spirit of your minds (v. 23)</a:t>
            </a:r>
            <a:endParaRPr sz="2400" dirty="0">
              <a:latin typeface="Muli" pitchFamily="2" charset="77"/>
            </a:endParaRPr>
          </a:p>
        </p:txBody>
      </p:sp>
      <p:sp>
        <p:nvSpPr>
          <p:cNvPr id="528" name="Google Shape;528;p6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29" name="Google Shape;529;p60"/>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A6A6A6"/>
              </a:buClr>
              <a:buSzPct val="60000"/>
            </a:pPr>
            <a:r>
              <a:rPr lang="en-US" sz="3200" b="0" dirty="0">
                <a:solidFill>
                  <a:srgbClr val="A6A6A6"/>
                </a:solidFill>
              </a:rPr>
              <a:t>Practical Holiness</a:t>
            </a:r>
            <a:endParaRPr dirty="0"/>
          </a:p>
          <a:p>
            <a:pPr marL="631825" lvl="0" indent="-457200" algn="l" rtl="0">
              <a:lnSpc>
                <a:spcPct val="90000"/>
              </a:lnSpc>
              <a:spcBef>
                <a:spcPts val="1000"/>
              </a:spcBef>
              <a:spcAft>
                <a:spcPts val="0"/>
              </a:spcAft>
              <a:buClr>
                <a:srgbClr val="00664F"/>
              </a:buClr>
              <a:buSzPct val="60000"/>
            </a:pPr>
            <a:r>
              <a:rPr lang="en-US" sz="3200" b="1" dirty="0">
                <a:solidFill>
                  <a:srgbClr val="00664F"/>
                </a:solidFill>
              </a:rPr>
              <a:t>Renewing the Mind</a:t>
            </a:r>
            <a:endParaRPr dirty="0"/>
          </a:p>
          <a:p>
            <a:pPr marL="835025" indent="-457200">
              <a:buSzPct val="60000"/>
            </a:pPr>
            <a:endParaRPr sz="3200" dirty="0"/>
          </a:p>
          <a:p>
            <a:pPr marL="631825" indent="-457200">
              <a:buSzPct val="60000"/>
            </a:pPr>
            <a:endParaRPr sz="3200" dirty="0"/>
          </a:p>
        </p:txBody>
      </p:sp>
    </p:spTree>
    <p:extLst>
      <p:ext uri="{BB962C8B-B14F-4D97-AF65-F5344CB8AC3E}">
        <p14:creationId xmlns:p14="http://schemas.microsoft.com/office/powerpoint/2010/main" val="96573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1"/>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lvl="0" algn="ctr">
              <a:lnSpc>
                <a:spcPct val="114805"/>
              </a:lnSpc>
            </a:pPr>
            <a:r>
              <a:rPr lang="en-US" sz="2400" dirty="0">
                <a:solidFill>
                  <a:schemeClr val="accent6"/>
                </a:solidFill>
                <a:latin typeface="Muli" pitchFamily="2" charset="77"/>
              </a:rPr>
              <a:t>Let each one of you speak the truth with his neighbor, </a:t>
            </a:r>
          </a:p>
          <a:p>
            <a:pPr lvl="0" algn="ctr">
              <a:lnSpc>
                <a:spcPct val="114805"/>
              </a:lnSpc>
            </a:pPr>
            <a:r>
              <a:rPr lang="en-US" sz="2400" dirty="0">
                <a:solidFill>
                  <a:schemeClr val="accent6"/>
                </a:solidFill>
                <a:latin typeface="Muli" pitchFamily="2" charset="77"/>
              </a:rPr>
              <a:t>for we are members one of another (</a:t>
            </a:r>
            <a:r>
              <a:rPr lang="en-US" sz="2400" dirty="0">
                <a:solidFill>
                  <a:schemeClr val="accent6"/>
                </a:solidFill>
                <a:latin typeface="Muli" pitchFamily="2" charset="77"/>
                <a:sym typeface="Arial"/>
              </a:rPr>
              <a:t>v. 25)</a:t>
            </a:r>
            <a:endParaRPr sz="2400" dirty="0">
              <a:latin typeface="Muli" pitchFamily="2" charset="77"/>
            </a:endParaRPr>
          </a:p>
        </p:txBody>
      </p:sp>
      <p:sp>
        <p:nvSpPr>
          <p:cNvPr id="535" name="Google Shape;535;p6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36" name="Google Shape;536;p61"/>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A6A6A6"/>
              </a:buClr>
              <a:buSzPct val="60000"/>
            </a:pPr>
            <a:r>
              <a:rPr lang="en-US" sz="3200" b="0" dirty="0">
                <a:solidFill>
                  <a:srgbClr val="A6A6A6"/>
                </a:solidFill>
              </a:rPr>
              <a:t>Practical Holiness</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Renewing the Mind</a:t>
            </a:r>
            <a:endParaRPr dirty="0"/>
          </a:p>
          <a:p>
            <a:pPr marL="631825" lvl="0" indent="-457200" algn="l" rtl="0">
              <a:lnSpc>
                <a:spcPct val="90000"/>
              </a:lnSpc>
              <a:spcBef>
                <a:spcPts val="1000"/>
              </a:spcBef>
              <a:spcAft>
                <a:spcPts val="0"/>
              </a:spcAft>
              <a:buClr>
                <a:srgbClr val="00664F"/>
              </a:buClr>
              <a:buSzPct val="60000"/>
            </a:pPr>
            <a:r>
              <a:rPr lang="en-US" sz="3200" b="1" dirty="0">
                <a:solidFill>
                  <a:srgbClr val="00664F"/>
                </a:solidFill>
              </a:rPr>
              <a:t>Authentic Accountability</a:t>
            </a:r>
            <a:endParaRPr dirty="0"/>
          </a:p>
          <a:p>
            <a:pPr marL="835025" lvl="0" indent="-457200" algn="l" rtl="0">
              <a:lnSpc>
                <a:spcPct val="90000"/>
              </a:lnSpc>
              <a:spcBef>
                <a:spcPts val="1000"/>
              </a:spcBef>
              <a:spcAft>
                <a:spcPts val="0"/>
              </a:spcAft>
              <a:buClr>
                <a:schemeClr val="dk1"/>
              </a:buClr>
              <a:buSzPct val="60000"/>
            </a:pPr>
            <a:endParaRPr sz="3200" dirty="0"/>
          </a:p>
          <a:p>
            <a:pPr marL="835025" lvl="0" indent="-457200" algn="l" rtl="0">
              <a:lnSpc>
                <a:spcPct val="90000"/>
              </a:lnSpc>
              <a:spcBef>
                <a:spcPts val="1000"/>
              </a:spcBef>
              <a:spcAft>
                <a:spcPts val="0"/>
              </a:spcAft>
              <a:buClr>
                <a:schemeClr val="dk1"/>
              </a:buClr>
              <a:buSzPct val="60000"/>
            </a:pPr>
            <a:endParaRPr sz="3200" dirty="0"/>
          </a:p>
          <a:p>
            <a:pPr marL="631825" lvl="0" indent="-457200" algn="l" rtl="0">
              <a:lnSpc>
                <a:spcPct val="90000"/>
              </a:lnSpc>
              <a:spcBef>
                <a:spcPts val="1000"/>
              </a:spcBef>
              <a:spcAft>
                <a:spcPts val="0"/>
              </a:spcAft>
              <a:buClr>
                <a:schemeClr val="dk1"/>
              </a:buClr>
              <a:buSzPct val="60000"/>
            </a:pPr>
            <a:endParaRPr sz="3200" dirty="0"/>
          </a:p>
        </p:txBody>
      </p:sp>
    </p:spTree>
    <p:extLst>
      <p:ext uri="{BB962C8B-B14F-4D97-AF65-F5344CB8AC3E}">
        <p14:creationId xmlns:p14="http://schemas.microsoft.com/office/powerpoint/2010/main" val="110955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2"/>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marL="0" marR="0" lvl="0" indent="0" algn="ctr" rtl="0">
              <a:lnSpc>
                <a:spcPct val="114805"/>
              </a:lnSpc>
              <a:spcBef>
                <a:spcPts val="0"/>
              </a:spcBef>
              <a:spcAft>
                <a:spcPts val="0"/>
              </a:spcAft>
              <a:buNone/>
            </a:pPr>
            <a:r>
              <a:rPr lang="en-US" sz="2400" dirty="0">
                <a:solidFill>
                  <a:schemeClr val="accent6"/>
                </a:solidFill>
                <a:latin typeface="Muli" pitchFamily="2" charset="77"/>
                <a:sym typeface="Arial"/>
              </a:rPr>
              <a:t>Be angry and do not sin</a:t>
            </a:r>
            <a:r>
              <a:rPr lang="en-US" sz="2400" dirty="0">
                <a:solidFill>
                  <a:schemeClr val="accent6"/>
                </a:solidFill>
                <a:latin typeface="Muli" pitchFamily="2" charset="77"/>
              </a:rPr>
              <a:t>; d</a:t>
            </a:r>
            <a:r>
              <a:rPr lang="en-US" sz="2400" dirty="0">
                <a:solidFill>
                  <a:schemeClr val="accent6"/>
                </a:solidFill>
                <a:latin typeface="Muli" pitchFamily="2" charset="77"/>
                <a:sym typeface="Arial"/>
              </a:rPr>
              <a:t>o not let the </a:t>
            </a:r>
          </a:p>
          <a:p>
            <a:pPr marL="0" marR="0" lvl="0" indent="0" algn="ctr" rtl="0">
              <a:lnSpc>
                <a:spcPct val="114805"/>
              </a:lnSpc>
              <a:spcBef>
                <a:spcPts val="0"/>
              </a:spcBef>
              <a:spcAft>
                <a:spcPts val="0"/>
              </a:spcAft>
              <a:buNone/>
            </a:pPr>
            <a:r>
              <a:rPr lang="en-US" sz="2400" dirty="0">
                <a:solidFill>
                  <a:schemeClr val="accent6"/>
                </a:solidFill>
                <a:latin typeface="Muli" pitchFamily="2" charset="77"/>
                <a:sym typeface="Arial"/>
              </a:rPr>
              <a:t>sun go down on your anger (v. 26)</a:t>
            </a:r>
            <a:endParaRPr sz="2400" dirty="0">
              <a:latin typeface="Muli" pitchFamily="2" charset="77"/>
            </a:endParaRPr>
          </a:p>
        </p:txBody>
      </p:sp>
      <p:sp>
        <p:nvSpPr>
          <p:cNvPr id="542" name="Google Shape;542;p6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43" name="Google Shape;543;p62"/>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A6A6A6"/>
              </a:buClr>
              <a:buSzPct val="60000"/>
            </a:pPr>
            <a:r>
              <a:rPr lang="en-US" sz="3200" b="0" dirty="0">
                <a:solidFill>
                  <a:srgbClr val="A6A6A6"/>
                </a:solidFill>
              </a:rPr>
              <a:t>Practical Holiness</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Renewing the Mind</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Authentic Accountability</a:t>
            </a:r>
            <a:endParaRPr dirty="0"/>
          </a:p>
          <a:p>
            <a:pPr marL="631825" lvl="0" indent="-457200" algn="l" rtl="0">
              <a:lnSpc>
                <a:spcPct val="90000"/>
              </a:lnSpc>
              <a:spcBef>
                <a:spcPts val="1000"/>
              </a:spcBef>
              <a:spcAft>
                <a:spcPts val="0"/>
              </a:spcAft>
              <a:buClr>
                <a:srgbClr val="00664F"/>
              </a:buClr>
              <a:buSzPct val="60000"/>
            </a:pPr>
            <a:r>
              <a:rPr lang="en-US" sz="3200" b="1" dirty="0">
                <a:solidFill>
                  <a:srgbClr val="00664F"/>
                </a:solidFill>
              </a:rPr>
              <a:t>Processing Your Emotions</a:t>
            </a:r>
            <a:endParaRPr dirty="0"/>
          </a:p>
          <a:p>
            <a:pPr marL="835025" lvl="0" indent="-457200" algn="l" rtl="0">
              <a:lnSpc>
                <a:spcPct val="90000"/>
              </a:lnSpc>
              <a:spcBef>
                <a:spcPts val="1000"/>
              </a:spcBef>
              <a:spcAft>
                <a:spcPts val="0"/>
              </a:spcAft>
              <a:buClr>
                <a:schemeClr val="dk1"/>
              </a:buClr>
              <a:buSzPct val="60000"/>
            </a:pPr>
            <a:endParaRPr sz="3200" dirty="0"/>
          </a:p>
        </p:txBody>
      </p:sp>
    </p:spTree>
    <p:extLst>
      <p:ext uri="{BB962C8B-B14F-4D97-AF65-F5344CB8AC3E}">
        <p14:creationId xmlns:p14="http://schemas.microsoft.com/office/powerpoint/2010/main" val="30846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3"/>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lvl="0" algn="ctr">
              <a:lnSpc>
                <a:spcPct val="114805"/>
              </a:lnSpc>
            </a:pPr>
            <a:r>
              <a:rPr lang="en-US" sz="2400" dirty="0">
                <a:solidFill>
                  <a:schemeClr val="accent6"/>
                </a:solidFill>
                <a:latin typeface="Muli" pitchFamily="2" charset="77"/>
              </a:rPr>
              <a:t>The truth is in Jesus…having put away falsehood, let each </a:t>
            </a:r>
          </a:p>
          <a:p>
            <a:pPr lvl="0" algn="ctr">
              <a:lnSpc>
                <a:spcPct val="114805"/>
              </a:lnSpc>
            </a:pPr>
            <a:r>
              <a:rPr lang="en-US" sz="2400" dirty="0">
                <a:solidFill>
                  <a:schemeClr val="accent6"/>
                </a:solidFill>
                <a:latin typeface="Muli" pitchFamily="2" charset="77"/>
              </a:rPr>
              <a:t>one of you speak the truth with his neighbor (</a:t>
            </a:r>
            <a:r>
              <a:rPr lang="en-US" sz="2400" dirty="0">
                <a:solidFill>
                  <a:schemeClr val="accent6"/>
                </a:solidFill>
                <a:latin typeface="Muli" pitchFamily="2" charset="77"/>
                <a:sym typeface="Arial"/>
              </a:rPr>
              <a:t>vv. 21, 25)</a:t>
            </a:r>
            <a:endParaRPr sz="2400" dirty="0">
              <a:latin typeface="Muli" pitchFamily="2" charset="77"/>
            </a:endParaRPr>
          </a:p>
        </p:txBody>
      </p:sp>
      <p:sp>
        <p:nvSpPr>
          <p:cNvPr id="549" name="Google Shape;549;p6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50" name="Google Shape;550;p63"/>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A6A6A6"/>
              </a:buClr>
              <a:buSzPct val="60000"/>
            </a:pPr>
            <a:r>
              <a:rPr lang="en-US" sz="3200" b="0" dirty="0">
                <a:solidFill>
                  <a:srgbClr val="A6A6A6"/>
                </a:solidFill>
              </a:rPr>
              <a:t>Practical Holiness</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Renewing the Mind</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Authentic Accountability</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Processing Your Emotions</a:t>
            </a:r>
            <a:endParaRPr dirty="0"/>
          </a:p>
          <a:p>
            <a:pPr marL="631825" lvl="0" indent="-457200" algn="l" rtl="0">
              <a:lnSpc>
                <a:spcPct val="90000"/>
              </a:lnSpc>
              <a:spcBef>
                <a:spcPts val="1000"/>
              </a:spcBef>
              <a:spcAft>
                <a:spcPts val="0"/>
              </a:spcAft>
              <a:buClr>
                <a:srgbClr val="00664F"/>
              </a:buClr>
              <a:buSzPct val="60000"/>
            </a:pPr>
            <a:r>
              <a:rPr lang="en-US" sz="3200" b="1" dirty="0">
                <a:solidFill>
                  <a:srgbClr val="00664F"/>
                </a:solidFill>
              </a:rPr>
              <a:t>Replace Lies with Truth</a:t>
            </a:r>
            <a:endParaRPr dirty="0"/>
          </a:p>
        </p:txBody>
      </p:sp>
    </p:spTree>
    <p:extLst>
      <p:ext uri="{BB962C8B-B14F-4D97-AF65-F5344CB8AC3E}">
        <p14:creationId xmlns:p14="http://schemas.microsoft.com/office/powerpoint/2010/main" val="139853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64"/>
          <p:cNvSpPr/>
          <p:nvPr/>
        </p:nvSpPr>
        <p:spPr>
          <a:xfrm>
            <a:off x="1651000" y="5384800"/>
            <a:ext cx="8890000" cy="1168400"/>
          </a:xfrm>
          <a:prstGeom prst="rect">
            <a:avLst/>
          </a:prstGeom>
          <a:solidFill>
            <a:srgbClr val="D7D3CC"/>
          </a:solidFill>
          <a:ln>
            <a:noFill/>
          </a:ln>
        </p:spPr>
        <p:txBody>
          <a:bodyPr spcFirstLastPara="1" wrap="square" lIns="121900" tIns="121900" rIns="121900" bIns="121900" anchor="ctr" anchorCtr="0">
            <a:noAutofit/>
          </a:bodyPr>
          <a:lstStyle/>
          <a:p>
            <a:pPr lvl="0" algn="ctr">
              <a:lnSpc>
                <a:spcPct val="114805"/>
              </a:lnSpc>
            </a:pPr>
            <a:r>
              <a:rPr lang="en-US" sz="2400" dirty="0">
                <a:solidFill>
                  <a:schemeClr val="accent6"/>
                </a:solidFill>
                <a:latin typeface="Muli" pitchFamily="2" charset="77"/>
              </a:rPr>
              <a:t>Put on the new self, created after the likeness of God </a:t>
            </a:r>
            <a:r>
              <a:rPr lang="en-US" sz="2400" dirty="0">
                <a:solidFill>
                  <a:schemeClr val="accent6"/>
                </a:solidFill>
                <a:latin typeface="Muli" pitchFamily="2" charset="77"/>
                <a:sym typeface="Arial"/>
              </a:rPr>
              <a:t>(v. 24)</a:t>
            </a:r>
            <a:endParaRPr sz="2400" dirty="0">
              <a:latin typeface="Muli" pitchFamily="2" charset="77"/>
            </a:endParaRPr>
          </a:p>
        </p:txBody>
      </p:sp>
      <p:sp>
        <p:nvSpPr>
          <p:cNvPr id="556" name="Google Shape;556;p6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sz="4400" dirty="0">
                <a:sym typeface="Arial"/>
              </a:rPr>
              <a:t>Growth Area	</a:t>
            </a:r>
            <a:endParaRPr dirty="0"/>
          </a:p>
        </p:txBody>
      </p:sp>
      <p:sp>
        <p:nvSpPr>
          <p:cNvPr id="557" name="Google Shape;557;p64"/>
          <p:cNvSpPr txBox="1">
            <a:spLocks noGrp="1"/>
          </p:cNvSpPr>
          <p:nvPr>
            <p:ph type="body" idx="1"/>
          </p:nvPr>
        </p:nvSpPr>
        <p:spPr>
          <a:xfrm>
            <a:off x="838200" y="1825625"/>
            <a:ext cx="10515600" cy="3429000"/>
          </a:xfrm>
          <a:prstGeom prst="rect">
            <a:avLst/>
          </a:prstGeom>
          <a:noFill/>
          <a:ln>
            <a:noFill/>
          </a:ln>
        </p:spPr>
        <p:txBody>
          <a:bodyPr spcFirstLastPara="1" wrap="square" lIns="91425" tIns="45700" rIns="91425" bIns="45700" anchor="t" anchorCtr="0">
            <a:noAutofit/>
          </a:bodyPr>
          <a:lstStyle/>
          <a:p>
            <a:pPr marL="631825" lvl="0" indent="-457200" algn="l" rtl="0">
              <a:lnSpc>
                <a:spcPct val="90000"/>
              </a:lnSpc>
              <a:spcBef>
                <a:spcPts val="0"/>
              </a:spcBef>
              <a:spcAft>
                <a:spcPts val="0"/>
              </a:spcAft>
              <a:buClr>
                <a:srgbClr val="A6A6A6"/>
              </a:buClr>
              <a:buSzPct val="60000"/>
            </a:pPr>
            <a:r>
              <a:rPr lang="en-US" sz="3200" b="0" dirty="0">
                <a:solidFill>
                  <a:srgbClr val="A6A6A6"/>
                </a:solidFill>
              </a:rPr>
              <a:t>Practical Holiness</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Renewing the Mind</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Authentic Accountability</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Processing Your Emotions</a:t>
            </a:r>
            <a:endParaRPr dirty="0"/>
          </a:p>
          <a:p>
            <a:pPr marL="631825" lvl="0" indent="-457200" algn="l" rtl="0">
              <a:lnSpc>
                <a:spcPct val="90000"/>
              </a:lnSpc>
              <a:spcBef>
                <a:spcPts val="1000"/>
              </a:spcBef>
              <a:spcAft>
                <a:spcPts val="0"/>
              </a:spcAft>
              <a:buClr>
                <a:srgbClr val="A6A6A6"/>
              </a:buClr>
              <a:buSzPct val="60000"/>
            </a:pPr>
            <a:r>
              <a:rPr lang="en-US" sz="3200" b="0" dirty="0">
                <a:solidFill>
                  <a:srgbClr val="A6A6A6"/>
                </a:solidFill>
              </a:rPr>
              <a:t>Replace Lies with Truth</a:t>
            </a:r>
            <a:endParaRPr dirty="0"/>
          </a:p>
          <a:p>
            <a:pPr marL="631825" lvl="0" indent="-457200" algn="l" rtl="0">
              <a:lnSpc>
                <a:spcPct val="90000"/>
              </a:lnSpc>
              <a:spcBef>
                <a:spcPts val="1000"/>
              </a:spcBef>
              <a:spcAft>
                <a:spcPts val="0"/>
              </a:spcAft>
              <a:buClr>
                <a:srgbClr val="00664F"/>
              </a:buClr>
              <a:buSzPct val="60000"/>
            </a:pPr>
            <a:r>
              <a:rPr lang="en-US" sz="3200" b="1" dirty="0">
                <a:solidFill>
                  <a:srgbClr val="00664F"/>
                </a:solidFill>
              </a:rPr>
              <a:t>Living Out Your Identity in Christ</a:t>
            </a:r>
            <a:endParaRPr dirty="0"/>
          </a:p>
          <a:p>
            <a:pPr marL="809625" lvl="0" indent="-457200" algn="l" rtl="0">
              <a:lnSpc>
                <a:spcPct val="90000"/>
              </a:lnSpc>
              <a:spcBef>
                <a:spcPts val="1000"/>
              </a:spcBef>
              <a:spcAft>
                <a:spcPts val="0"/>
              </a:spcAft>
              <a:buClr>
                <a:schemeClr val="dk1"/>
              </a:buClr>
              <a:buSzPct val="60000"/>
            </a:pPr>
            <a:endParaRPr dirty="0"/>
          </a:p>
          <a:p>
            <a:pPr marL="631825" lvl="0" indent="-457200" algn="l" rtl="0">
              <a:lnSpc>
                <a:spcPct val="90000"/>
              </a:lnSpc>
              <a:spcBef>
                <a:spcPts val="1000"/>
              </a:spcBef>
              <a:spcAft>
                <a:spcPts val="0"/>
              </a:spcAft>
              <a:buClr>
                <a:schemeClr val="dk1"/>
              </a:buClr>
              <a:buSzPct val="60000"/>
            </a:pPr>
            <a:endParaRPr dirty="0"/>
          </a:p>
        </p:txBody>
      </p:sp>
    </p:spTree>
    <p:extLst>
      <p:ext uri="{BB962C8B-B14F-4D97-AF65-F5344CB8AC3E}">
        <p14:creationId xmlns:p14="http://schemas.microsoft.com/office/powerpoint/2010/main" val="393099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Title">
            <a:extLst>
              <a:ext uri="{FF2B5EF4-FFF2-40B4-BE49-F238E27FC236}">
                <a16:creationId xmlns:a16="http://schemas.microsoft.com/office/drawing/2014/main" id="{4B99C4DD-81E1-1E4F-81B5-3410189607B6}"/>
              </a:ext>
            </a:extLst>
          </p:cNvPr>
          <p:cNvSpPr txBox="1"/>
          <p:nvPr/>
        </p:nvSpPr>
        <p:spPr>
          <a:xfrm>
            <a:off x="838200" y="368300"/>
            <a:ext cx="10515600" cy="1320800"/>
          </a:xfrm>
          <a:prstGeom prst="rect">
            <a:avLst/>
          </a:prstGeom>
          <a:noFill/>
        </p:spPr>
        <p:txBody>
          <a:bodyPr vertOverflow="overflow" vert="horz" wrap="none" rtlCol="0" anchor="ctr" anchorCtr="0">
            <a:noAutofit/>
          </a:bodyPr>
          <a:lstStyle/>
          <a:p>
            <a:pPr algn="l"/>
            <a:r>
              <a:rPr lang="en-US" sz="4400" dirty="0">
                <a:solidFill>
                  <a:srgbClr val="00664F"/>
                </a:solidFill>
                <a:latin typeface="Muli"/>
              </a:rPr>
              <a:t>Growing Out of an Addiction</a:t>
            </a:r>
          </a:p>
        </p:txBody>
      </p:sp>
      <p:graphicFrame>
        <p:nvGraphicFramePr>
          <p:cNvPr id="5" name="Table 4">
            <a:extLst>
              <a:ext uri="{FF2B5EF4-FFF2-40B4-BE49-F238E27FC236}">
                <a16:creationId xmlns:a16="http://schemas.microsoft.com/office/drawing/2014/main" id="{53387704-1184-4144-82C1-9FBE783DBDE8}"/>
              </a:ext>
            </a:extLst>
          </p:cNvPr>
          <p:cNvGraphicFramePr>
            <a:graphicFrameLocks noGrp="1"/>
          </p:cNvGraphicFramePr>
          <p:nvPr/>
        </p:nvGraphicFramePr>
        <p:xfrm>
          <a:off x="838200" y="1828800"/>
          <a:ext cx="10515600" cy="4521200"/>
        </p:xfrm>
        <a:graphic>
          <a:graphicData uri="http://schemas.openxmlformats.org/drawingml/2006/table">
            <a:tbl>
              <a:tblPr firstRow="1" bandRow="1">
                <a:tableStyleId>{5C22544A-7EE6-4342-B048-85BDC9FD1C3A}</a:tableStyleId>
              </a:tblPr>
              <a:tblGrid>
                <a:gridCol w="3683000">
                  <a:extLst>
                    <a:ext uri="{9D8B030D-6E8A-4147-A177-3AD203B41FA5}">
                      <a16:colId xmlns:a16="http://schemas.microsoft.com/office/drawing/2014/main" val="3719581020"/>
                    </a:ext>
                  </a:extLst>
                </a:gridCol>
                <a:gridCol w="635000">
                  <a:extLst>
                    <a:ext uri="{9D8B030D-6E8A-4147-A177-3AD203B41FA5}">
                      <a16:colId xmlns:a16="http://schemas.microsoft.com/office/drawing/2014/main" val="2742081253"/>
                    </a:ext>
                  </a:extLst>
                </a:gridCol>
                <a:gridCol w="6197600">
                  <a:extLst>
                    <a:ext uri="{9D8B030D-6E8A-4147-A177-3AD203B41FA5}">
                      <a16:colId xmlns:a16="http://schemas.microsoft.com/office/drawing/2014/main" val="3740755182"/>
                    </a:ext>
                  </a:extLst>
                </a:gridCol>
              </a:tblGrid>
              <a:tr h="635000">
                <a:tc>
                  <a:txBody>
                    <a:bodyPr/>
                    <a:lstStyle/>
                    <a:p>
                      <a:pPr algn="l"/>
                      <a:r>
                        <a:rPr lang="en-US" sz="2800" b="1" dirty="0">
                          <a:solidFill>
                            <a:schemeClr val="accent5"/>
                          </a:solidFill>
                          <a:latin typeface="Muli"/>
                          <a:cs typeface="Arial"/>
                        </a:rPr>
                        <a:t>Roots of Addiction</a:t>
                      </a:r>
                    </a:p>
                  </a:txBody>
                  <a:tcPr anchor="ctr">
                    <a:lnL>
                      <a:noFill/>
                    </a:lnL>
                    <a:lnR>
                      <a:noFill/>
                    </a:lnR>
                    <a:lnT>
                      <a:noFill/>
                    </a:lnT>
                    <a:lnB>
                      <a:noFill/>
                    </a:lnB>
                    <a:solidFill>
                      <a:srgbClr val="FFFFFF"/>
                    </a:solidFill>
                  </a:tcPr>
                </a:tc>
                <a:tc>
                  <a:txBody>
                    <a:bodyPr/>
                    <a:lstStyle/>
                    <a:p>
                      <a:pPr algn="ctr">
                        <a:buNone/>
                      </a:pPr>
                      <a:r>
                        <a:rPr lang="en-US" sz="28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800" b="1" dirty="0">
                          <a:solidFill>
                            <a:schemeClr val="accent5"/>
                          </a:solidFill>
                          <a:latin typeface="Muli"/>
                          <a:cs typeface="Arial"/>
                        </a:rPr>
                        <a:t>  Growth Area</a:t>
                      </a:r>
                    </a:p>
                  </a:txBody>
                  <a:tcPr anchor="ctr">
                    <a:lnL>
                      <a:noFill/>
                    </a:lnL>
                    <a:lnR>
                      <a:noFill/>
                    </a:lnR>
                    <a:lnT>
                      <a:noFill/>
                    </a:lnT>
                    <a:lnB>
                      <a:noFill/>
                    </a:lnB>
                    <a:solidFill>
                      <a:srgbClr val="FFFFFF"/>
                    </a:solidFill>
                  </a:tcPr>
                </a:tc>
                <a:extLst>
                  <a:ext uri="{0D108BD9-81ED-4DB2-BD59-A6C34878D82A}">
                    <a16:rowId xmlns:a16="http://schemas.microsoft.com/office/drawing/2014/main" val="1597256708"/>
                  </a:ext>
                </a:extLst>
              </a:tr>
              <a:tr h="647700">
                <a:tc>
                  <a:txBody>
                    <a:bodyPr/>
                    <a:lstStyle/>
                    <a:p>
                      <a:pPr algn="l"/>
                      <a:r>
                        <a:rPr lang="en-US" sz="2600" b="0" dirty="0">
                          <a:solidFill>
                            <a:srgbClr val="13322B"/>
                          </a:solidFill>
                          <a:latin typeface="Muli"/>
                          <a:cs typeface="Arial"/>
                        </a:rPr>
                        <a:t>A Sexualized Society</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Practical Holiness</a:t>
                      </a:r>
                    </a:p>
                  </a:txBody>
                  <a:tcPr anchor="ctr">
                    <a:lnL>
                      <a:noFill/>
                    </a:lnL>
                    <a:lnR>
                      <a:noFill/>
                    </a:lnR>
                    <a:lnT>
                      <a:noFill/>
                    </a:lnT>
                    <a:lnB>
                      <a:noFill/>
                    </a:lnB>
                    <a:solidFill>
                      <a:srgbClr val="FFFFFF"/>
                    </a:solidFill>
                  </a:tcPr>
                </a:tc>
                <a:extLst>
                  <a:ext uri="{0D108BD9-81ED-4DB2-BD59-A6C34878D82A}">
                    <a16:rowId xmlns:a16="http://schemas.microsoft.com/office/drawing/2014/main" val="3766324105"/>
                  </a:ext>
                </a:extLst>
              </a:tr>
              <a:tr h="647700">
                <a:tc>
                  <a:txBody>
                    <a:bodyPr/>
                    <a:lstStyle/>
                    <a:p>
                      <a:pPr algn="l"/>
                      <a:r>
                        <a:rPr lang="en-US" sz="2600" b="0">
                          <a:solidFill>
                            <a:srgbClr val="13322B"/>
                          </a:solidFill>
                          <a:latin typeface="Muli"/>
                          <a:cs typeface="Arial"/>
                        </a:rPr>
                        <a:t>An Addicted Brain</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Renewing the Mind</a:t>
                      </a:r>
                    </a:p>
                  </a:txBody>
                  <a:tcPr anchor="ctr">
                    <a:lnL>
                      <a:noFill/>
                    </a:lnL>
                    <a:lnR>
                      <a:noFill/>
                    </a:lnR>
                    <a:lnT>
                      <a:noFill/>
                    </a:lnT>
                    <a:lnB>
                      <a:noFill/>
                    </a:lnB>
                    <a:solidFill>
                      <a:srgbClr val="FFFFFF"/>
                    </a:solidFill>
                  </a:tcPr>
                </a:tc>
                <a:extLst>
                  <a:ext uri="{0D108BD9-81ED-4DB2-BD59-A6C34878D82A}">
                    <a16:rowId xmlns:a16="http://schemas.microsoft.com/office/drawing/2014/main" val="3645423365"/>
                  </a:ext>
                </a:extLst>
              </a:tr>
              <a:tr h="647700">
                <a:tc>
                  <a:txBody>
                    <a:bodyPr/>
                    <a:lstStyle/>
                    <a:p>
                      <a:pPr algn="l"/>
                      <a:r>
                        <a:rPr lang="en-US" sz="2600" b="0">
                          <a:solidFill>
                            <a:srgbClr val="13322B"/>
                          </a:solidFill>
                          <a:latin typeface="Muli"/>
                          <a:cs typeface="Arial"/>
                        </a:rPr>
                        <a:t>Isolation</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Authentic Accountability</a:t>
                      </a:r>
                    </a:p>
                  </a:txBody>
                  <a:tcPr anchor="ctr">
                    <a:lnL>
                      <a:noFill/>
                    </a:lnL>
                    <a:lnR>
                      <a:noFill/>
                    </a:lnR>
                    <a:lnT>
                      <a:noFill/>
                    </a:lnT>
                    <a:lnB>
                      <a:noFill/>
                    </a:lnB>
                    <a:solidFill>
                      <a:srgbClr val="FFFFFF"/>
                    </a:solidFill>
                  </a:tcPr>
                </a:tc>
                <a:extLst>
                  <a:ext uri="{0D108BD9-81ED-4DB2-BD59-A6C34878D82A}">
                    <a16:rowId xmlns:a16="http://schemas.microsoft.com/office/drawing/2014/main" val="912854491"/>
                  </a:ext>
                </a:extLst>
              </a:tr>
              <a:tr h="647700">
                <a:tc>
                  <a:txBody>
                    <a:bodyPr/>
                    <a:lstStyle/>
                    <a:p>
                      <a:pPr algn="l"/>
                      <a:r>
                        <a:rPr lang="en-US" sz="2600" b="0">
                          <a:solidFill>
                            <a:srgbClr val="13322B"/>
                          </a:solidFill>
                          <a:latin typeface="Muli"/>
                          <a:cs typeface="Arial"/>
                        </a:rPr>
                        <a:t>Negative Emotions</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Processing Your Emotions</a:t>
                      </a:r>
                    </a:p>
                  </a:txBody>
                  <a:tcPr anchor="ctr">
                    <a:lnL>
                      <a:noFill/>
                    </a:lnL>
                    <a:lnR>
                      <a:noFill/>
                    </a:lnR>
                    <a:lnT>
                      <a:noFill/>
                    </a:lnT>
                    <a:lnB>
                      <a:noFill/>
                    </a:lnB>
                    <a:solidFill>
                      <a:srgbClr val="FFFFFF"/>
                    </a:solidFill>
                  </a:tcPr>
                </a:tc>
                <a:extLst>
                  <a:ext uri="{0D108BD9-81ED-4DB2-BD59-A6C34878D82A}">
                    <a16:rowId xmlns:a16="http://schemas.microsoft.com/office/drawing/2014/main" val="2881165126"/>
                  </a:ext>
                </a:extLst>
              </a:tr>
              <a:tr h="647700">
                <a:tc>
                  <a:txBody>
                    <a:bodyPr/>
                    <a:lstStyle/>
                    <a:p>
                      <a:pPr algn="l"/>
                      <a:r>
                        <a:rPr lang="en-US" sz="2600" b="0">
                          <a:solidFill>
                            <a:srgbClr val="13322B"/>
                          </a:solidFill>
                          <a:latin typeface="Muli"/>
                          <a:cs typeface="Arial"/>
                        </a:rPr>
                        <a:t>Trauma</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Replace Lies with Truth</a:t>
                      </a:r>
                    </a:p>
                  </a:txBody>
                  <a:tcPr anchor="ctr">
                    <a:lnL>
                      <a:noFill/>
                    </a:lnL>
                    <a:lnR>
                      <a:noFill/>
                    </a:lnR>
                    <a:lnT>
                      <a:noFill/>
                    </a:lnT>
                    <a:lnB>
                      <a:noFill/>
                    </a:lnB>
                    <a:solidFill>
                      <a:srgbClr val="FFFFFF"/>
                    </a:solidFill>
                  </a:tcPr>
                </a:tc>
                <a:extLst>
                  <a:ext uri="{0D108BD9-81ED-4DB2-BD59-A6C34878D82A}">
                    <a16:rowId xmlns:a16="http://schemas.microsoft.com/office/drawing/2014/main" val="3557958958"/>
                  </a:ext>
                </a:extLst>
              </a:tr>
              <a:tr h="647700">
                <a:tc>
                  <a:txBody>
                    <a:bodyPr/>
                    <a:lstStyle/>
                    <a:p>
                      <a:pPr algn="l"/>
                      <a:r>
                        <a:rPr lang="en-US" sz="2600" b="0">
                          <a:solidFill>
                            <a:srgbClr val="13322B"/>
                          </a:solidFill>
                          <a:latin typeface="Muli"/>
                          <a:cs typeface="Arial"/>
                        </a:rPr>
                        <a:t>Shame</a:t>
                      </a:r>
                    </a:p>
                  </a:txBody>
                  <a:tcPr anchor="ctr">
                    <a:lnL>
                      <a:noFill/>
                    </a:lnL>
                    <a:lnR>
                      <a:noFill/>
                    </a:lnR>
                    <a:lnT>
                      <a:noFill/>
                    </a:lnT>
                    <a:lnB>
                      <a:noFill/>
                    </a:lnB>
                    <a:solidFill>
                      <a:srgbClr val="FFFFFF"/>
                    </a:solidFill>
                  </a:tcPr>
                </a:tc>
                <a:tc>
                  <a:txBody>
                    <a:bodyPr/>
                    <a:lstStyle/>
                    <a:p>
                      <a:pPr algn="ctr">
                        <a:buNone/>
                      </a:pPr>
                      <a:r>
                        <a:rPr lang="en-US" sz="2600" b="1" u="none" dirty="0">
                          <a:solidFill>
                            <a:srgbClr val="333333"/>
                          </a:solidFill>
                          <a:latin typeface="Arial"/>
                        </a:rPr>
                        <a:t>→</a:t>
                      </a:r>
                    </a:p>
                  </a:txBody>
                  <a:tcPr anchor="ctr">
                    <a:lnL>
                      <a:noFill/>
                    </a:lnL>
                    <a:lnR>
                      <a:noFill/>
                    </a:lnR>
                    <a:lnT>
                      <a:noFill/>
                    </a:lnT>
                    <a:lnB>
                      <a:noFill/>
                    </a:lnB>
                    <a:solidFill>
                      <a:srgbClr val="FFFFFF"/>
                    </a:solidFill>
                  </a:tcPr>
                </a:tc>
                <a:tc>
                  <a:txBody>
                    <a:bodyPr/>
                    <a:lstStyle/>
                    <a:p>
                      <a:pPr algn="l"/>
                      <a:r>
                        <a:rPr lang="en-US" sz="2600" b="0" dirty="0">
                          <a:solidFill>
                            <a:srgbClr val="00664F"/>
                          </a:solidFill>
                          <a:latin typeface="Muli"/>
                          <a:cs typeface="Arial"/>
                        </a:rPr>
                        <a:t>   Living Out Your Identity in Christ</a:t>
                      </a:r>
                    </a:p>
                  </a:txBody>
                  <a:tcPr anchor="ctr">
                    <a:lnL>
                      <a:noFill/>
                    </a:lnL>
                    <a:lnR>
                      <a:noFill/>
                    </a:lnR>
                    <a:lnT>
                      <a:noFill/>
                    </a:lnT>
                    <a:lnB>
                      <a:noFill/>
                    </a:lnB>
                    <a:solidFill>
                      <a:srgbClr val="FFFFFF"/>
                    </a:solidFill>
                  </a:tcPr>
                </a:tc>
                <a:extLst>
                  <a:ext uri="{0D108BD9-81ED-4DB2-BD59-A6C34878D82A}">
                    <a16:rowId xmlns:a16="http://schemas.microsoft.com/office/drawing/2014/main" val="3105557333"/>
                  </a:ext>
                </a:extLst>
              </a:tr>
            </a:tbl>
          </a:graphicData>
        </a:graphic>
      </p:graphicFrame>
      <p:sp>
        <p:nvSpPr>
          <p:cNvPr id="6" name="HeaderRule">
            <a:extLst>
              <a:ext uri="{FF2B5EF4-FFF2-40B4-BE49-F238E27FC236}">
                <a16:creationId xmlns:a16="http://schemas.microsoft.com/office/drawing/2014/main" id="{0849080B-A8E5-3348-9927-214BBED4438F}"/>
              </a:ext>
            </a:extLst>
          </p:cNvPr>
          <p:cNvSpPr/>
          <p:nvPr/>
        </p:nvSpPr>
        <p:spPr>
          <a:xfrm>
            <a:off x="838200" y="2374900"/>
            <a:ext cx="10515600" cy="19050"/>
          </a:xfrm>
          <a:prstGeom prst="rect">
            <a:avLst/>
          </a:prstGeom>
          <a:solidFill>
            <a:srgbClr val="D7D2CB"/>
          </a:solidFill>
          <a:ln w="254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3580702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7"/>
          <p:cNvSpPr/>
          <p:nvPr/>
        </p:nvSpPr>
        <p:spPr>
          <a:xfrm>
            <a:off x="0" y="0"/>
            <a:ext cx="457200" cy="6858000"/>
          </a:xfrm>
          <a:prstGeom prst="rect">
            <a:avLst/>
          </a:prstGeom>
          <a:solidFill>
            <a:srgbClr val="006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uli" pitchFamily="2" charset="77"/>
              <a:sym typeface="Arial"/>
            </a:endParaRPr>
          </a:p>
        </p:txBody>
      </p:sp>
      <p:pic>
        <p:nvPicPr>
          <p:cNvPr id="576" name="Google Shape;576;p67" descr="A green letter on a black background&#10;&#10;Description automatically generated"/>
          <p:cNvPicPr preferRelativeResize="0"/>
          <p:nvPr/>
        </p:nvPicPr>
        <p:blipFill rotWithShape="1">
          <a:blip r:embed="rId3">
            <a:alphaModFix/>
          </a:blip>
          <a:srcRect/>
          <a:stretch/>
        </p:blipFill>
        <p:spPr>
          <a:xfrm>
            <a:off x="11129962" y="5795962"/>
            <a:ext cx="1062037" cy="1062037"/>
          </a:xfrm>
          <a:prstGeom prst="rect">
            <a:avLst/>
          </a:prstGeom>
          <a:noFill/>
          <a:ln>
            <a:noFill/>
          </a:ln>
        </p:spPr>
      </p:pic>
      <p:pic>
        <p:nvPicPr>
          <p:cNvPr id="577" name="Google Shape;577;p67"/>
          <p:cNvPicPr preferRelativeResize="0"/>
          <p:nvPr/>
        </p:nvPicPr>
        <p:blipFill rotWithShape="1">
          <a:blip r:embed="rId4">
            <a:alphaModFix/>
          </a:blip>
          <a:srcRect/>
          <a:stretch/>
        </p:blipFill>
        <p:spPr>
          <a:xfrm>
            <a:off x="4118811" y="264697"/>
            <a:ext cx="3954378" cy="659330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5" name="Google Shape;585;p68"/>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Arial"/>
              <a:buNone/>
            </a:pPr>
            <a:r>
              <a:rPr lang="en-US" dirty="0">
                <a:solidFill>
                  <a:srgbClr val="006550"/>
                </a:solidFill>
                <a:ea typeface="Lora"/>
                <a:cs typeface="Lora"/>
                <a:sym typeface="Lora"/>
              </a:rPr>
              <a:t>Our Discipleship Solution</a:t>
            </a:r>
            <a:endParaRPr dirty="0">
              <a:solidFill>
                <a:srgbClr val="006550"/>
              </a:solidFill>
              <a:ea typeface="Lora"/>
              <a:cs typeface="Lora"/>
              <a:sym typeface="Lora"/>
            </a:endParaRPr>
          </a:p>
        </p:txBody>
      </p:sp>
      <p:sp>
        <p:nvSpPr>
          <p:cNvPr id="586" name="Google Shape;586;p68"/>
          <p:cNvSpPr txBox="1"/>
          <p:nvPr/>
        </p:nvSpPr>
        <p:spPr>
          <a:xfrm>
            <a:off x="1621003" y="4504403"/>
            <a:ext cx="25689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solidFill>
                  <a:schemeClr val="dk1"/>
                </a:solidFill>
                <a:latin typeface="Muli" pitchFamily="2" charset="77"/>
                <a:ea typeface="Mulish"/>
                <a:cs typeface="Mulish"/>
                <a:sym typeface="Mulish"/>
              </a:rPr>
              <a:t>Biblically-based, scientifically informed, gospel centered approach.</a:t>
            </a:r>
            <a:endParaRPr sz="1400" u="none" strike="noStrike" cap="none" dirty="0">
              <a:solidFill>
                <a:schemeClr val="dk1"/>
              </a:solidFill>
              <a:latin typeface="Muli" pitchFamily="2" charset="77"/>
              <a:ea typeface="Mulish"/>
              <a:cs typeface="Mulish"/>
              <a:sym typeface="Mulish"/>
            </a:endParaRPr>
          </a:p>
        </p:txBody>
      </p:sp>
      <p:sp>
        <p:nvSpPr>
          <p:cNvPr id="587" name="Google Shape;587;p68"/>
          <p:cNvSpPr txBox="1"/>
          <p:nvPr/>
        </p:nvSpPr>
        <p:spPr>
          <a:xfrm>
            <a:off x="5146895" y="4216321"/>
            <a:ext cx="24714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solidFill>
                  <a:schemeClr val="dk1"/>
                </a:solidFill>
                <a:latin typeface="Muli" pitchFamily="2" charset="77"/>
                <a:ea typeface="Mulish"/>
                <a:cs typeface="Mulish"/>
                <a:sym typeface="Mulish"/>
              </a:rPr>
              <a:t>50+ videos, bible studies, and addiction-recovery tools for practical application.</a:t>
            </a:r>
            <a:endParaRPr sz="1400" u="none" strike="noStrike" cap="none" dirty="0">
              <a:solidFill>
                <a:schemeClr val="dk1"/>
              </a:solidFill>
              <a:latin typeface="Muli" pitchFamily="2" charset="77"/>
              <a:ea typeface="Mulish"/>
              <a:cs typeface="Mulish"/>
              <a:sym typeface="Mulish"/>
            </a:endParaRPr>
          </a:p>
        </p:txBody>
      </p:sp>
      <p:sp>
        <p:nvSpPr>
          <p:cNvPr id="588" name="Google Shape;588;p68"/>
          <p:cNvSpPr txBox="1"/>
          <p:nvPr/>
        </p:nvSpPr>
        <p:spPr>
          <a:xfrm>
            <a:off x="9192124" y="4554494"/>
            <a:ext cx="2322095"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solidFill>
                  <a:schemeClr val="dk1"/>
                </a:solidFill>
                <a:latin typeface="Muli" pitchFamily="2" charset="77"/>
                <a:ea typeface="Mulish"/>
                <a:cs typeface="Mulish"/>
                <a:sym typeface="Mulish"/>
              </a:rPr>
              <a:t>Users stay connected and accountable through app tools and check-ins.</a:t>
            </a:r>
            <a:endParaRPr sz="1400" u="none" strike="noStrike" cap="none" dirty="0">
              <a:solidFill>
                <a:schemeClr val="dk1"/>
              </a:solidFill>
              <a:latin typeface="Muli" pitchFamily="2" charset="77"/>
              <a:ea typeface="Mulish"/>
              <a:cs typeface="Mulish"/>
              <a:sym typeface="Mulish"/>
            </a:endParaRPr>
          </a:p>
        </p:txBody>
      </p:sp>
      <p:pic>
        <p:nvPicPr>
          <p:cNvPr id="589" name="Google Shape;589;p68"/>
          <p:cNvPicPr preferRelativeResize="0"/>
          <p:nvPr/>
        </p:nvPicPr>
        <p:blipFill rotWithShape="1">
          <a:blip r:embed="rId3">
            <a:alphaModFix/>
          </a:blip>
          <a:srcRect/>
          <a:stretch/>
        </p:blipFill>
        <p:spPr>
          <a:xfrm>
            <a:off x="4556818" y="1645855"/>
            <a:ext cx="3651555" cy="2196905"/>
          </a:xfrm>
          <a:prstGeom prst="rect">
            <a:avLst/>
          </a:prstGeom>
          <a:noFill/>
          <a:ln>
            <a:noFill/>
          </a:ln>
        </p:spPr>
      </p:pic>
      <p:pic>
        <p:nvPicPr>
          <p:cNvPr id="591" name="Google Shape;591;p68"/>
          <p:cNvPicPr preferRelativeResize="0"/>
          <p:nvPr/>
        </p:nvPicPr>
        <p:blipFill rotWithShape="1">
          <a:blip r:embed="rId4">
            <a:alphaModFix/>
          </a:blip>
          <a:srcRect/>
          <a:stretch/>
        </p:blipFill>
        <p:spPr>
          <a:xfrm>
            <a:off x="1485964" y="1370228"/>
            <a:ext cx="2318307" cy="2940411"/>
          </a:xfrm>
          <a:prstGeom prst="rect">
            <a:avLst/>
          </a:prstGeom>
          <a:noFill/>
          <a:ln>
            <a:noFill/>
          </a:ln>
        </p:spPr>
      </p:pic>
      <p:pic>
        <p:nvPicPr>
          <p:cNvPr id="5" name="Picture 4">
            <a:extLst>
              <a:ext uri="{FF2B5EF4-FFF2-40B4-BE49-F238E27FC236}">
                <a16:creationId xmlns:a16="http://schemas.microsoft.com/office/drawing/2014/main" id="{AE9453AC-2F61-05E1-DEAF-08792399648A}"/>
              </a:ext>
            </a:extLst>
          </p:cNvPr>
          <p:cNvPicPr>
            <a:picLocks noChangeAspect="1"/>
          </p:cNvPicPr>
          <p:nvPr/>
        </p:nvPicPr>
        <p:blipFill>
          <a:blip r:embed="rId5"/>
          <a:stretch>
            <a:fillRect/>
          </a:stretch>
        </p:blipFill>
        <p:spPr>
          <a:xfrm>
            <a:off x="9422071" y="1452264"/>
            <a:ext cx="1390645" cy="269737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C89B5-EFA8-57CB-4313-BC396F88AA12}"/>
            </a:ext>
          </a:extLst>
        </p:cNvPr>
        <p:cNvGrpSpPr/>
        <p:nvPr/>
      </p:nvGrpSpPr>
      <p:grpSpPr>
        <a:xfrm>
          <a:off x="0" y="0"/>
          <a:ext cx="0" cy="0"/>
          <a:chOff x="0" y="0"/>
          <a:chExt cx="0" cy="0"/>
        </a:xfrm>
      </p:grpSpPr>
      <p:sp>
        <p:nvSpPr>
          <p:cNvPr id="3" name="Object2">
            <a:extLst>
              <a:ext uri="{FF2B5EF4-FFF2-40B4-BE49-F238E27FC236}">
                <a16:creationId xmlns:a16="http://schemas.microsoft.com/office/drawing/2014/main" id="{DFEBAEC7-1990-1BA4-8AAC-44DA2316851E}"/>
              </a:ext>
            </a:extLst>
          </p:cNvPr>
          <p:cNvSpPr/>
          <p:nvPr/>
        </p:nvSpPr>
        <p:spPr>
          <a:xfrm>
            <a:off x="803274" y="1267773"/>
            <a:ext cx="8394678" cy="647700"/>
          </a:xfrm>
          <a:prstGeom prst="rect">
            <a:avLst/>
          </a:prstGeom>
          <a:noFill/>
          <a:ln/>
        </p:spPr>
        <p:txBody>
          <a:bodyPr wrap="square" lIns="0" tIns="0" rIns="0" bIns="0" rtlCol="0" anchor="t">
            <a:normAutofit/>
          </a:bodyPr>
          <a:lstStyle/>
          <a:p>
            <a:pPr>
              <a:lnSpc>
                <a:spcPts val="5100"/>
              </a:lnSpc>
            </a:pPr>
            <a:endParaRPr lang="en-US" sz="3600" dirty="0">
              <a:latin typeface="Muli" pitchFamily="2" charset="77"/>
            </a:endParaRPr>
          </a:p>
        </p:txBody>
      </p:sp>
      <p:sp>
        <p:nvSpPr>
          <p:cNvPr id="5" name="Title 4">
            <a:extLst>
              <a:ext uri="{FF2B5EF4-FFF2-40B4-BE49-F238E27FC236}">
                <a16:creationId xmlns:a16="http://schemas.microsoft.com/office/drawing/2014/main" id="{77CD3645-1B19-942C-07EB-E5B71B62FD14}"/>
              </a:ext>
            </a:extLst>
          </p:cNvPr>
          <p:cNvSpPr>
            <a:spLocks noGrp="1"/>
          </p:cNvSpPr>
          <p:nvPr>
            <p:ph type="title"/>
          </p:nvPr>
        </p:nvSpPr>
        <p:spPr/>
        <p:txBody>
          <a:bodyPr>
            <a:normAutofit/>
          </a:bodyPr>
          <a:lstStyle/>
          <a:p>
            <a:r>
              <a:rPr lang="en-US" sz="3600" dirty="0"/>
              <a:t>Practicing </a:t>
            </a:r>
            <a:r>
              <a:rPr lang="en-US" sz="3600" u="sng" dirty="0"/>
              <a:t>Christian Women</a:t>
            </a:r>
            <a:r>
              <a:rPr lang="en-US" sz="3600" dirty="0"/>
              <a:t> Who Watch Porn</a:t>
            </a:r>
          </a:p>
        </p:txBody>
      </p:sp>
      <p:sp>
        <p:nvSpPr>
          <p:cNvPr id="7" name="Content Placeholder 6">
            <a:extLst>
              <a:ext uri="{FF2B5EF4-FFF2-40B4-BE49-F238E27FC236}">
                <a16:creationId xmlns:a16="http://schemas.microsoft.com/office/drawing/2014/main" id="{77E1A898-256F-3586-9AEC-DAE77EE5C2BC}"/>
              </a:ext>
            </a:extLst>
          </p:cNvPr>
          <p:cNvSpPr>
            <a:spLocks noGrp="1"/>
          </p:cNvSpPr>
          <p:nvPr>
            <p:ph type="body" idx="1"/>
          </p:nvPr>
        </p:nvSpPr>
        <p:spPr/>
        <p:txBody>
          <a:bodyPr>
            <a:noAutofit/>
          </a:bodyPr>
          <a:lstStyle/>
          <a:p>
            <a:pPr>
              <a:lnSpc>
                <a:spcPct val="100000"/>
              </a:lnSpc>
              <a:spcAft>
                <a:spcPts val="1200"/>
              </a:spcAft>
            </a:pPr>
            <a:r>
              <a:rPr lang="en-US" sz="3200" dirty="0">
                <a:solidFill>
                  <a:schemeClr val="accent1"/>
                </a:solidFill>
                <a:ea typeface="Muli" pitchFamily="34" charset="-122"/>
                <a:cs typeface="Muli" pitchFamily="34" charset="-120"/>
              </a:rPr>
              <a:t>34% </a:t>
            </a:r>
            <a:r>
              <a:rPr lang="en-US" sz="3200" dirty="0">
                <a:solidFill>
                  <a:srgbClr val="13322B"/>
                </a:solidFill>
                <a:ea typeface="Muli" pitchFamily="34" charset="-122"/>
                <a:cs typeface="Muli" pitchFamily="34" charset="-120"/>
              </a:rPr>
              <a:t>of all generations</a:t>
            </a:r>
          </a:p>
          <a:p>
            <a:pPr>
              <a:lnSpc>
                <a:spcPct val="100000"/>
              </a:lnSpc>
              <a:spcAft>
                <a:spcPts val="1200"/>
              </a:spcAft>
            </a:pPr>
            <a:r>
              <a:rPr lang="en-US" sz="3200" dirty="0">
                <a:solidFill>
                  <a:srgbClr val="13322B"/>
                </a:solidFill>
                <a:ea typeface="Muli" pitchFamily="34" charset="-122"/>
                <a:cs typeface="Muli" pitchFamily="34" charset="-120"/>
              </a:rPr>
              <a:t>Seven out of ten </a:t>
            </a:r>
            <a:r>
              <a:rPr lang="en-US" dirty="0">
                <a:solidFill>
                  <a:srgbClr val="13322B"/>
                </a:solidFill>
              </a:rPr>
              <a:t>Gen Z &amp; Millennials (18-43)</a:t>
            </a:r>
          </a:p>
          <a:p>
            <a:pPr>
              <a:lnSpc>
                <a:spcPct val="100000"/>
              </a:lnSpc>
              <a:spcAft>
                <a:spcPts val="1200"/>
              </a:spcAft>
            </a:pPr>
            <a:r>
              <a:rPr lang="en-US" sz="3200" dirty="0">
                <a:solidFill>
                  <a:srgbClr val="13322B"/>
                </a:solidFill>
                <a:ea typeface="Muli" pitchFamily="34" charset="-122"/>
                <a:cs typeface="Muli" pitchFamily="34" charset="-120"/>
              </a:rPr>
              <a:t>One in five watch daily or weekly</a:t>
            </a:r>
          </a:p>
        </p:txBody>
      </p:sp>
      <p:pic>
        <p:nvPicPr>
          <p:cNvPr id="2" name="Picture 1" descr="A picture containing person, building, person, child&#10;&#10;Description automatically generated">
            <a:extLst>
              <a:ext uri="{FF2B5EF4-FFF2-40B4-BE49-F238E27FC236}">
                <a16:creationId xmlns:a16="http://schemas.microsoft.com/office/drawing/2014/main" id="{484AFD21-2629-DE22-A5E8-2E3E8461F47F}"/>
              </a:ext>
            </a:extLst>
          </p:cNvPr>
          <p:cNvPicPr>
            <a:picLocks noChangeAspect="1"/>
          </p:cNvPicPr>
          <p:nvPr/>
        </p:nvPicPr>
        <p:blipFill>
          <a:blip r:embed="rId3"/>
          <a:stretch>
            <a:fillRect/>
          </a:stretch>
        </p:blipFill>
        <p:spPr>
          <a:xfrm>
            <a:off x="6096000" y="2025249"/>
            <a:ext cx="5695613" cy="3737746"/>
          </a:xfrm>
          <a:prstGeom prst="rect">
            <a:avLst/>
          </a:prstGeom>
        </p:spPr>
      </p:pic>
      <p:sp>
        <p:nvSpPr>
          <p:cNvPr id="4" name="Google Shape;171;p5">
            <a:extLst>
              <a:ext uri="{FF2B5EF4-FFF2-40B4-BE49-F238E27FC236}">
                <a16:creationId xmlns:a16="http://schemas.microsoft.com/office/drawing/2014/main" id="{9BB00FC8-7996-9F9A-296F-54DD0E8555DD}"/>
              </a:ext>
            </a:extLst>
          </p:cNvPr>
          <p:cNvSpPr txBox="1"/>
          <p:nvPr/>
        </p:nvSpPr>
        <p:spPr>
          <a:xfrm>
            <a:off x="5326797" y="6204931"/>
            <a:ext cx="5689456" cy="338466"/>
          </a:xfrm>
          <a:prstGeom prst="rect">
            <a:avLst/>
          </a:prstGeom>
          <a:noFill/>
          <a:ln>
            <a:noFill/>
          </a:ln>
        </p:spPr>
        <p:txBody>
          <a:bodyPr spcFirstLastPara="1" wrap="square" lIns="91401" tIns="45688" rIns="91401" bIns="45688" anchor="t" anchorCtr="0">
            <a:spAutoFit/>
          </a:bodyPr>
          <a:lstStyle/>
          <a:p>
            <a:pPr algn="r"/>
            <a:r>
              <a:rPr lang="en-US" sz="1600" baseline="30000" dirty="0">
                <a:solidFill>
                  <a:srgbClr val="026654"/>
                </a:solidFill>
                <a:latin typeface="Muli" pitchFamily="2" charset="77"/>
                <a:ea typeface="Muli"/>
                <a:cs typeface="Muli"/>
                <a:sym typeface="Muli"/>
              </a:rPr>
              <a:t>*</a:t>
            </a:r>
            <a:r>
              <a:rPr lang="en-US" sz="1600" dirty="0">
                <a:solidFill>
                  <a:srgbClr val="026654"/>
                </a:solidFill>
                <a:latin typeface="Muli" pitchFamily="2" charset="77"/>
                <a:ea typeface="Muli"/>
                <a:cs typeface="Muli"/>
                <a:sym typeface="Muli"/>
              </a:rPr>
              <a:t>Barna survey, 2024</a:t>
            </a:r>
            <a:endParaRPr sz="1799" dirty="0">
              <a:latin typeface="Muli" pitchFamily="2" charset="77"/>
            </a:endParaRPr>
          </a:p>
        </p:txBody>
      </p:sp>
    </p:spTree>
    <p:extLst>
      <p:ext uri="{BB962C8B-B14F-4D97-AF65-F5344CB8AC3E}">
        <p14:creationId xmlns:p14="http://schemas.microsoft.com/office/powerpoint/2010/main" val="205814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9"/>
          <p:cNvSpPr txBox="1"/>
          <p:nvPr/>
        </p:nvSpPr>
        <p:spPr>
          <a:xfrm>
            <a:off x="772502" y="2277558"/>
            <a:ext cx="3174300"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0"/>
              <a:buFont typeface="Arial"/>
              <a:buNone/>
            </a:pPr>
            <a:r>
              <a:rPr lang="en-US" sz="10800" u="none" strike="noStrike" cap="none" dirty="0">
                <a:solidFill>
                  <a:srgbClr val="EB6E4A"/>
                </a:solidFill>
                <a:latin typeface="Muli" pitchFamily="2" charset="77"/>
                <a:ea typeface="Mulish"/>
                <a:cs typeface="Mulish"/>
                <a:sym typeface="Mulish"/>
              </a:rPr>
              <a:t>86%</a:t>
            </a:r>
            <a:endParaRPr sz="1200" u="none" strike="noStrike" cap="none" dirty="0">
              <a:solidFill>
                <a:srgbClr val="000000"/>
              </a:solidFill>
              <a:latin typeface="Muli" pitchFamily="2" charset="77"/>
              <a:ea typeface="Mulish"/>
              <a:cs typeface="Mulish"/>
              <a:sym typeface="Mulish"/>
            </a:endParaRPr>
          </a:p>
        </p:txBody>
      </p:sp>
      <p:sp>
        <p:nvSpPr>
          <p:cNvPr id="597" name="Google Shape;597;p69"/>
          <p:cNvSpPr txBox="1"/>
          <p:nvPr/>
        </p:nvSpPr>
        <p:spPr>
          <a:xfrm>
            <a:off x="4208817" y="2046725"/>
            <a:ext cx="7430365" cy="22159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US" sz="6600" u="none" strike="noStrike" cap="none" dirty="0">
                <a:solidFill>
                  <a:schemeClr val="dk1"/>
                </a:solidFill>
                <a:latin typeface="Muli" pitchFamily="2" charset="77"/>
                <a:ea typeface="Mulish"/>
                <a:cs typeface="Mulish"/>
                <a:sym typeface="Mulish"/>
              </a:rPr>
              <a:t>find freedom</a:t>
            </a:r>
            <a:endParaRPr sz="1200" u="none" strike="noStrike" cap="none" dirty="0">
              <a:solidFill>
                <a:schemeClr val="dk1"/>
              </a:solidFill>
              <a:latin typeface="Muli" pitchFamily="2" charset="77"/>
              <a:ea typeface="Mulish"/>
              <a:cs typeface="Mulish"/>
              <a:sym typeface="Mulish"/>
            </a:endParaRPr>
          </a:p>
          <a:p>
            <a:pPr marL="0" marR="0" lvl="0" indent="0" algn="l" rtl="0">
              <a:lnSpc>
                <a:spcPct val="100000"/>
              </a:lnSpc>
              <a:spcBef>
                <a:spcPts val="0"/>
              </a:spcBef>
              <a:spcAft>
                <a:spcPts val="0"/>
              </a:spcAft>
              <a:buClr>
                <a:srgbClr val="000000"/>
              </a:buClr>
              <a:buSzPts val="4000"/>
              <a:buFont typeface="Arial"/>
              <a:buNone/>
            </a:pPr>
            <a:r>
              <a:rPr lang="en-US" sz="3600" u="none" strike="noStrike" cap="none" dirty="0">
                <a:solidFill>
                  <a:schemeClr val="dk1"/>
                </a:solidFill>
                <a:latin typeface="Muli" pitchFamily="2" charset="77"/>
                <a:ea typeface="Mulish"/>
                <a:cs typeface="Mulish"/>
                <a:sym typeface="Mulish"/>
              </a:rPr>
              <a:t>when they finish the program and are committed to its 3 core habits.</a:t>
            </a:r>
            <a:endParaRPr sz="1600" u="none" strike="noStrike" cap="none" dirty="0">
              <a:solidFill>
                <a:schemeClr val="dk1"/>
              </a:solidFill>
              <a:latin typeface="Muli" pitchFamily="2" charset="77"/>
              <a:ea typeface="Mulish"/>
              <a:cs typeface="Mulish"/>
              <a:sym typeface="Mulish"/>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7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dirty="0"/>
              <a:t>Freedom Fight Resources </a:t>
            </a:r>
            <a:endParaRPr dirty="0"/>
          </a:p>
        </p:txBody>
      </p:sp>
      <p:sp>
        <p:nvSpPr>
          <p:cNvPr id="603" name="Google Shape;603;p70"/>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746125" indent="-571500">
              <a:spcBef>
                <a:spcPts val="0"/>
              </a:spcBef>
            </a:pPr>
            <a:r>
              <a:rPr lang="en-US" sz="3600" dirty="0"/>
              <a:t>30 Day Challenge (free)</a:t>
            </a:r>
          </a:p>
        </p:txBody>
      </p:sp>
      <p:pic>
        <p:nvPicPr>
          <p:cNvPr id="604" name="Google Shape;604;p70"/>
          <p:cNvPicPr preferRelativeResize="0"/>
          <p:nvPr/>
        </p:nvPicPr>
        <p:blipFill rotWithShape="1">
          <a:blip r:embed="rId3">
            <a:alphaModFix/>
          </a:blip>
          <a:srcRect/>
          <a:stretch/>
        </p:blipFill>
        <p:spPr>
          <a:xfrm>
            <a:off x="7719260" y="1690688"/>
            <a:ext cx="3634540" cy="3634540"/>
          </a:xfrm>
          <a:prstGeom prst="rect">
            <a:avLst/>
          </a:prstGeom>
          <a:noFill/>
          <a:ln>
            <a:noFill/>
          </a:ln>
        </p:spPr>
      </p:pic>
    </p:spTree>
    <p:extLst>
      <p:ext uri="{BB962C8B-B14F-4D97-AF65-F5344CB8AC3E}">
        <p14:creationId xmlns:p14="http://schemas.microsoft.com/office/powerpoint/2010/main" val="108164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7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dirty="0"/>
              <a:t>Freedom Fight Resources </a:t>
            </a:r>
            <a:endParaRPr dirty="0"/>
          </a:p>
        </p:txBody>
      </p:sp>
      <p:sp>
        <p:nvSpPr>
          <p:cNvPr id="610" name="Google Shape;610;p7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746125" indent="-571500">
              <a:spcBef>
                <a:spcPts val="0"/>
              </a:spcBef>
            </a:pPr>
            <a:r>
              <a:rPr lang="en-US" sz="3600" dirty="0"/>
              <a:t>30 Day Challenge (free)</a:t>
            </a:r>
            <a:endParaRPr dirty="0"/>
          </a:p>
          <a:p>
            <a:pPr marL="746125" lvl="0" indent="-571500" algn="l" rtl="0">
              <a:lnSpc>
                <a:spcPct val="90000"/>
              </a:lnSpc>
              <a:spcBef>
                <a:spcPts val="1600"/>
              </a:spcBef>
              <a:spcAft>
                <a:spcPts val="0"/>
              </a:spcAft>
              <a:buClr>
                <a:schemeClr val="dk1"/>
              </a:buClr>
              <a:buSzPct val="60000"/>
            </a:pPr>
            <a:r>
              <a:rPr lang="en-US" sz="3600" dirty="0"/>
              <a:t>Leaders Certification Training</a:t>
            </a:r>
            <a:endParaRPr dirty="0"/>
          </a:p>
        </p:txBody>
      </p:sp>
      <p:pic>
        <p:nvPicPr>
          <p:cNvPr id="611" name="Google Shape;611;p71"/>
          <p:cNvPicPr preferRelativeResize="0"/>
          <p:nvPr/>
        </p:nvPicPr>
        <p:blipFill rotWithShape="1">
          <a:blip r:embed="rId3">
            <a:alphaModFix/>
          </a:blip>
          <a:srcRect/>
          <a:stretch/>
        </p:blipFill>
        <p:spPr>
          <a:xfrm>
            <a:off x="7719260" y="1690688"/>
            <a:ext cx="3634540" cy="3634540"/>
          </a:xfrm>
          <a:prstGeom prst="rect">
            <a:avLst/>
          </a:prstGeom>
          <a:noFill/>
          <a:ln>
            <a:noFill/>
          </a:ln>
        </p:spPr>
      </p:pic>
    </p:spTree>
    <p:extLst>
      <p:ext uri="{BB962C8B-B14F-4D97-AF65-F5344CB8AC3E}">
        <p14:creationId xmlns:p14="http://schemas.microsoft.com/office/powerpoint/2010/main" val="136619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7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dirty="0"/>
              <a:t>Freedom Fight Resources </a:t>
            </a:r>
            <a:endParaRPr dirty="0"/>
          </a:p>
        </p:txBody>
      </p:sp>
      <p:sp>
        <p:nvSpPr>
          <p:cNvPr id="617" name="Google Shape;617;p7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746125" lvl="0" indent="-571500" algn="l" rtl="0">
              <a:lnSpc>
                <a:spcPct val="90000"/>
              </a:lnSpc>
              <a:spcBef>
                <a:spcPts val="0"/>
              </a:spcBef>
              <a:spcAft>
                <a:spcPts val="0"/>
              </a:spcAft>
              <a:buClr>
                <a:schemeClr val="dk1"/>
              </a:buClr>
              <a:buSzPct val="60000"/>
            </a:pPr>
            <a:r>
              <a:rPr lang="en-US" sz="3600" dirty="0"/>
              <a:t>30 Day Challenge (free)</a:t>
            </a:r>
            <a:endParaRPr dirty="0"/>
          </a:p>
          <a:p>
            <a:pPr marL="746125" lvl="0" indent="-571500" algn="l" rtl="0">
              <a:lnSpc>
                <a:spcPct val="90000"/>
              </a:lnSpc>
              <a:spcBef>
                <a:spcPts val="1600"/>
              </a:spcBef>
              <a:spcAft>
                <a:spcPts val="0"/>
              </a:spcAft>
              <a:buClr>
                <a:schemeClr val="dk1"/>
              </a:buClr>
              <a:buSzPct val="60000"/>
            </a:pPr>
            <a:r>
              <a:rPr lang="en-US" sz="3600" dirty="0"/>
              <a:t>Leaders Certification Training</a:t>
            </a:r>
            <a:endParaRPr dirty="0"/>
          </a:p>
          <a:p>
            <a:pPr marL="746125" lvl="0" indent="-571500" algn="l" rtl="0">
              <a:lnSpc>
                <a:spcPct val="90000"/>
              </a:lnSpc>
              <a:spcBef>
                <a:spcPts val="1600"/>
              </a:spcBef>
              <a:spcAft>
                <a:spcPts val="0"/>
              </a:spcAft>
              <a:buClr>
                <a:schemeClr val="dk1"/>
              </a:buClr>
              <a:buSzPct val="60000"/>
            </a:pPr>
            <a:r>
              <a:rPr lang="en-US" sz="3600" dirty="0"/>
              <a:t>Premium Groups</a:t>
            </a:r>
            <a:endParaRPr dirty="0"/>
          </a:p>
        </p:txBody>
      </p:sp>
      <p:pic>
        <p:nvPicPr>
          <p:cNvPr id="2" name="Google Shape;611;p71">
            <a:extLst>
              <a:ext uri="{FF2B5EF4-FFF2-40B4-BE49-F238E27FC236}">
                <a16:creationId xmlns:a16="http://schemas.microsoft.com/office/drawing/2014/main" id="{2BF6C43C-DF8F-980A-2E5A-3D36F663D845}"/>
              </a:ext>
            </a:extLst>
          </p:cNvPr>
          <p:cNvPicPr preferRelativeResize="0"/>
          <p:nvPr/>
        </p:nvPicPr>
        <p:blipFill rotWithShape="1">
          <a:blip r:embed="rId3">
            <a:alphaModFix/>
          </a:blip>
          <a:srcRect/>
          <a:stretch/>
        </p:blipFill>
        <p:spPr>
          <a:xfrm>
            <a:off x="7719260" y="1690688"/>
            <a:ext cx="3634540" cy="3634540"/>
          </a:xfrm>
          <a:prstGeom prst="rect">
            <a:avLst/>
          </a:prstGeom>
          <a:noFill/>
          <a:ln>
            <a:noFill/>
          </a:ln>
        </p:spPr>
      </p:pic>
    </p:spTree>
    <p:extLst>
      <p:ext uri="{BB962C8B-B14F-4D97-AF65-F5344CB8AC3E}">
        <p14:creationId xmlns:p14="http://schemas.microsoft.com/office/powerpoint/2010/main" val="2030417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7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664F"/>
              </a:buClr>
              <a:buSzPct val="60000"/>
              <a:buFont typeface="Arial"/>
              <a:buNone/>
            </a:pPr>
            <a:r>
              <a:rPr lang="en-US" dirty="0"/>
              <a:t>Freedom Fight Resources </a:t>
            </a:r>
            <a:endParaRPr dirty="0"/>
          </a:p>
        </p:txBody>
      </p:sp>
      <p:sp>
        <p:nvSpPr>
          <p:cNvPr id="624" name="Google Shape;624;p7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746125" lvl="0" indent="-571500" algn="l" rtl="0">
              <a:lnSpc>
                <a:spcPct val="90000"/>
              </a:lnSpc>
              <a:spcBef>
                <a:spcPts val="0"/>
              </a:spcBef>
              <a:spcAft>
                <a:spcPts val="0"/>
              </a:spcAft>
              <a:buClr>
                <a:schemeClr val="dk1"/>
              </a:buClr>
              <a:buSzPct val="60000"/>
            </a:pPr>
            <a:r>
              <a:rPr lang="en-US" sz="3600" dirty="0"/>
              <a:t>30 Day Challenge (free)</a:t>
            </a:r>
            <a:endParaRPr dirty="0"/>
          </a:p>
          <a:p>
            <a:pPr marL="746125" lvl="0" indent="-571500" algn="l" rtl="0">
              <a:lnSpc>
                <a:spcPct val="90000"/>
              </a:lnSpc>
              <a:spcBef>
                <a:spcPts val="1600"/>
              </a:spcBef>
              <a:spcAft>
                <a:spcPts val="0"/>
              </a:spcAft>
              <a:buClr>
                <a:schemeClr val="dk1"/>
              </a:buClr>
              <a:buSzPct val="60000"/>
            </a:pPr>
            <a:r>
              <a:rPr lang="en-US" sz="3600" dirty="0"/>
              <a:t>Leaders Certification Training</a:t>
            </a:r>
            <a:endParaRPr dirty="0"/>
          </a:p>
          <a:p>
            <a:pPr marL="746125" lvl="0" indent="-571500" algn="l" rtl="0">
              <a:lnSpc>
                <a:spcPct val="90000"/>
              </a:lnSpc>
              <a:spcBef>
                <a:spcPts val="1600"/>
              </a:spcBef>
              <a:spcAft>
                <a:spcPts val="0"/>
              </a:spcAft>
              <a:buClr>
                <a:schemeClr val="dk1"/>
              </a:buClr>
              <a:buSzPct val="60000"/>
            </a:pPr>
            <a:r>
              <a:rPr lang="en-US" sz="3600" dirty="0"/>
              <a:t>Premium Groups</a:t>
            </a:r>
            <a:endParaRPr dirty="0"/>
          </a:p>
          <a:p>
            <a:pPr marL="746125" lvl="0" indent="-571500" algn="l" rtl="0">
              <a:lnSpc>
                <a:spcPct val="90000"/>
              </a:lnSpc>
              <a:spcBef>
                <a:spcPts val="1600"/>
              </a:spcBef>
              <a:spcAft>
                <a:spcPts val="0"/>
              </a:spcAft>
              <a:buClr>
                <a:schemeClr val="dk1"/>
              </a:buClr>
              <a:buSzPct val="60000"/>
            </a:pPr>
            <a:r>
              <a:rPr lang="en-US" sz="3600" dirty="0"/>
              <a:t>Coaching Call (free)</a:t>
            </a:r>
            <a:endParaRPr dirty="0"/>
          </a:p>
        </p:txBody>
      </p:sp>
      <p:pic>
        <p:nvPicPr>
          <p:cNvPr id="625" name="Google Shape;625;p73"/>
          <p:cNvPicPr preferRelativeResize="0"/>
          <p:nvPr/>
        </p:nvPicPr>
        <p:blipFill rotWithShape="1">
          <a:blip r:embed="rId3">
            <a:alphaModFix/>
          </a:blip>
          <a:srcRect/>
          <a:stretch/>
        </p:blipFill>
        <p:spPr>
          <a:xfrm>
            <a:off x="7895821" y="1868105"/>
            <a:ext cx="3634540" cy="3634540"/>
          </a:xfrm>
          <a:prstGeom prst="rect">
            <a:avLst/>
          </a:prstGeom>
          <a:noFill/>
          <a:ln>
            <a:noFill/>
          </a:ln>
        </p:spPr>
      </p:pic>
      <p:sp>
        <p:nvSpPr>
          <p:cNvPr id="626" name="Google Shape;626;p73"/>
          <p:cNvSpPr txBox="1"/>
          <p:nvPr/>
        </p:nvSpPr>
        <p:spPr>
          <a:xfrm>
            <a:off x="3230160" y="5969994"/>
            <a:ext cx="5731680"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dirty="0" err="1">
                <a:solidFill>
                  <a:schemeClr val="dk1"/>
                </a:solidFill>
                <a:latin typeface="Muli" pitchFamily="2" charset="77"/>
                <a:sym typeface="Arial"/>
              </a:rPr>
              <a:t>www.thefreedomfight.org</a:t>
            </a:r>
            <a:endParaRPr sz="3200" dirty="0">
              <a:solidFill>
                <a:schemeClr val="dk1"/>
              </a:solidFill>
              <a:latin typeface="Muli" pitchFamily="2" charset="77"/>
              <a:sym typeface="Arial"/>
            </a:endParaRPr>
          </a:p>
        </p:txBody>
      </p:sp>
    </p:spTree>
    <p:extLst>
      <p:ext uri="{BB962C8B-B14F-4D97-AF65-F5344CB8AC3E}">
        <p14:creationId xmlns:p14="http://schemas.microsoft.com/office/powerpoint/2010/main" val="123513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a:extLst>
            <a:ext uri="{FF2B5EF4-FFF2-40B4-BE49-F238E27FC236}">
              <a16:creationId xmlns:a16="http://schemas.microsoft.com/office/drawing/2014/main" id="{13111D40-FE5E-0F94-3574-8E95A14D1BB1}"/>
            </a:ext>
          </a:extLst>
        </p:cNvPr>
        <p:cNvGrpSpPr/>
        <p:nvPr/>
      </p:nvGrpSpPr>
      <p:grpSpPr>
        <a:xfrm>
          <a:off x="0" y="0"/>
          <a:ext cx="0" cy="0"/>
          <a:chOff x="0" y="0"/>
          <a:chExt cx="0" cy="0"/>
        </a:xfrm>
      </p:grpSpPr>
      <p:sp>
        <p:nvSpPr>
          <p:cNvPr id="235" name="Google Shape;235;g2df02b574c6_0_815">
            <a:extLst>
              <a:ext uri="{FF2B5EF4-FFF2-40B4-BE49-F238E27FC236}">
                <a16:creationId xmlns:a16="http://schemas.microsoft.com/office/drawing/2014/main" id="{F86CF348-B5EC-3CE5-9E71-2DC221CB67E8}"/>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lvl="0">
              <a:spcBef>
                <a:spcPts val="0"/>
              </a:spcBef>
              <a:buClr>
                <a:schemeClr val="dk1"/>
              </a:buClr>
              <a:buSzPct val="60000"/>
            </a:pPr>
            <a:r>
              <a:rPr lang="en-US" dirty="0">
                <a:solidFill>
                  <a:srgbClr val="05664F"/>
                </a:solidFill>
                <a:ea typeface="Muli"/>
                <a:cs typeface="Muli"/>
                <a:sym typeface="Muli"/>
              </a:rPr>
              <a:t>Of Practicing </a:t>
            </a:r>
            <a:r>
              <a:rPr lang="en-US" u="sng" dirty="0">
                <a:solidFill>
                  <a:srgbClr val="05664F"/>
                </a:solidFill>
                <a:ea typeface="Muli"/>
                <a:cs typeface="Muli"/>
                <a:sym typeface="Muli"/>
              </a:rPr>
              <a:t>Christians</a:t>
            </a:r>
            <a:r>
              <a:rPr lang="en-US" dirty="0">
                <a:solidFill>
                  <a:srgbClr val="05664F"/>
                </a:solidFill>
                <a:ea typeface="Muli"/>
                <a:cs typeface="Muli"/>
                <a:sym typeface="Muli"/>
              </a:rPr>
              <a:t> who use porn…</a:t>
            </a:r>
          </a:p>
        </p:txBody>
      </p:sp>
      <p:sp>
        <p:nvSpPr>
          <p:cNvPr id="3" name="Text Placeholder 2">
            <a:extLst>
              <a:ext uri="{FF2B5EF4-FFF2-40B4-BE49-F238E27FC236}">
                <a16:creationId xmlns:a16="http://schemas.microsoft.com/office/drawing/2014/main" id="{920CCE37-5B6D-2853-45AA-30CBDD434E3A}"/>
              </a:ext>
            </a:extLst>
          </p:cNvPr>
          <p:cNvSpPr>
            <a:spLocks noGrp="1"/>
          </p:cNvSpPr>
          <p:nvPr>
            <p:ph type="body" idx="1"/>
          </p:nvPr>
        </p:nvSpPr>
        <p:spPr>
          <a:xfrm>
            <a:off x="838200" y="1825625"/>
            <a:ext cx="9220200" cy="4351338"/>
          </a:xfrm>
        </p:spPr>
        <p:txBody>
          <a:bodyPr>
            <a:normAutofit/>
          </a:bodyPr>
          <a:lstStyle/>
          <a:p>
            <a:r>
              <a:rPr lang="en-US" sz="3200" dirty="0"/>
              <a:t>49% are comfortable with the amount of porn they use</a:t>
            </a:r>
          </a:p>
          <a:p>
            <a:endParaRPr lang="en-US" sz="3200" dirty="0"/>
          </a:p>
          <a:p>
            <a:r>
              <a:rPr lang="en-US" sz="3200" dirty="0"/>
              <a:t>21% want to consume less (but some is ok)</a:t>
            </a:r>
          </a:p>
          <a:p>
            <a:endParaRPr lang="en-US" sz="3200" dirty="0"/>
          </a:p>
          <a:p>
            <a:r>
              <a:rPr lang="en-US" sz="3200" dirty="0"/>
              <a:t>Only 21% want to quit porn completely</a:t>
            </a:r>
          </a:p>
        </p:txBody>
      </p:sp>
      <p:sp>
        <p:nvSpPr>
          <p:cNvPr id="2" name="Google Shape;171;p5">
            <a:extLst>
              <a:ext uri="{FF2B5EF4-FFF2-40B4-BE49-F238E27FC236}">
                <a16:creationId xmlns:a16="http://schemas.microsoft.com/office/drawing/2014/main" id="{CC7C6274-DFA8-5D9F-FEB9-66F407B8047A}"/>
              </a:ext>
            </a:extLst>
          </p:cNvPr>
          <p:cNvSpPr txBox="1"/>
          <p:nvPr/>
        </p:nvSpPr>
        <p:spPr>
          <a:xfrm>
            <a:off x="5326797" y="6204931"/>
            <a:ext cx="5689456" cy="338466"/>
          </a:xfrm>
          <a:prstGeom prst="rect">
            <a:avLst/>
          </a:prstGeom>
          <a:noFill/>
          <a:ln>
            <a:noFill/>
          </a:ln>
        </p:spPr>
        <p:txBody>
          <a:bodyPr spcFirstLastPara="1" wrap="square" lIns="91401" tIns="45688" rIns="91401" bIns="45688" anchor="t" anchorCtr="0">
            <a:spAutoFit/>
          </a:bodyPr>
          <a:lstStyle/>
          <a:p>
            <a:pPr algn="r"/>
            <a:r>
              <a:rPr lang="en-US" sz="1600" baseline="30000" dirty="0">
                <a:solidFill>
                  <a:srgbClr val="026654"/>
                </a:solidFill>
                <a:latin typeface="Muli" pitchFamily="2" charset="77"/>
                <a:ea typeface="Muli"/>
                <a:cs typeface="Muli"/>
                <a:sym typeface="Muli"/>
              </a:rPr>
              <a:t>*</a:t>
            </a:r>
            <a:r>
              <a:rPr lang="en-US" sz="1600" dirty="0">
                <a:solidFill>
                  <a:srgbClr val="026654"/>
                </a:solidFill>
                <a:latin typeface="Muli" pitchFamily="2" charset="77"/>
                <a:ea typeface="Muli"/>
                <a:cs typeface="Muli"/>
                <a:sym typeface="Muli"/>
              </a:rPr>
              <a:t>Barna survey, 2024</a:t>
            </a:r>
            <a:endParaRPr sz="1799" dirty="0">
              <a:latin typeface="Muli" pitchFamily="2" charset="77"/>
            </a:endParaRPr>
          </a:p>
        </p:txBody>
      </p:sp>
    </p:spTree>
    <p:extLst>
      <p:ext uri="{BB962C8B-B14F-4D97-AF65-F5344CB8AC3E}">
        <p14:creationId xmlns:p14="http://schemas.microsoft.com/office/powerpoint/2010/main" val="4060221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a:extLst>
            <a:ext uri="{FF2B5EF4-FFF2-40B4-BE49-F238E27FC236}">
              <a16:creationId xmlns:a16="http://schemas.microsoft.com/office/drawing/2014/main" id="{ADFBD56A-7481-A863-03AC-6A848DA6BC9E}"/>
            </a:ext>
          </a:extLst>
        </p:cNvPr>
        <p:cNvGrpSpPr/>
        <p:nvPr/>
      </p:nvGrpSpPr>
      <p:grpSpPr>
        <a:xfrm>
          <a:off x="0" y="0"/>
          <a:ext cx="0" cy="0"/>
          <a:chOff x="0" y="0"/>
          <a:chExt cx="0" cy="0"/>
        </a:xfrm>
      </p:grpSpPr>
      <p:sp>
        <p:nvSpPr>
          <p:cNvPr id="235" name="Google Shape;235;g2df02b574c6_0_815">
            <a:extLst>
              <a:ext uri="{FF2B5EF4-FFF2-40B4-BE49-F238E27FC236}">
                <a16:creationId xmlns:a16="http://schemas.microsoft.com/office/drawing/2014/main" id="{8A168FA2-CC5D-B579-F2AD-E3DE136E8C82}"/>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lvl="0">
              <a:spcBef>
                <a:spcPts val="0"/>
              </a:spcBef>
              <a:buClr>
                <a:schemeClr val="dk1"/>
              </a:buClr>
              <a:buSzPct val="60000"/>
            </a:pPr>
            <a:r>
              <a:rPr lang="en-US" sz="4000" dirty="0">
                <a:solidFill>
                  <a:srgbClr val="05664F"/>
                </a:solidFill>
                <a:ea typeface="Muli"/>
                <a:cs typeface="Muli"/>
                <a:sym typeface="Muli"/>
              </a:rPr>
              <a:t>People Want Help - But Aren’t Getting It</a:t>
            </a:r>
            <a:endParaRPr sz="4000" dirty="0">
              <a:solidFill>
                <a:srgbClr val="05664F"/>
              </a:solidFill>
              <a:ea typeface="Muli"/>
              <a:cs typeface="Muli"/>
              <a:sym typeface="Muli"/>
            </a:endParaRPr>
          </a:p>
        </p:txBody>
      </p:sp>
      <p:sp>
        <p:nvSpPr>
          <p:cNvPr id="3" name="Text Placeholder 2">
            <a:extLst>
              <a:ext uri="{FF2B5EF4-FFF2-40B4-BE49-F238E27FC236}">
                <a16:creationId xmlns:a16="http://schemas.microsoft.com/office/drawing/2014/main" id="{5CD3E35B-B4FB-3E4B-02FE-2C5C0ABE3ECC}"/>
              </a:ext>
            </a:extLst>
          </p:cNvPr>
          <p:cNvSpPr>
            <a:spLocks noGrp="1"/>
          </p:cNvSpPr>
          <p:nvPr>
            <p:ph type="body" idx="1"/>
          </p:nvPr>
        </p:nvSpPr>
        <p:spPr/>
        <p:txBody>
          <a:bodyPr>
            <a:normAutofit/>
          </a:bodyPr>
          <a:lstStyle/>
          <a:p>
            <a:r>
              <a:rPr lang="en-US" sz="3200" dirty="0"/>
              <a:t>84 percent of reported porn users say they don't have anyone in their life helping them avoid pornography.</a:t>
            </a:r>
          </a:p>
          <a:p>
            <a:endParaRPr lang="en-US" sz="3200" dirty="0"/>
          </a:p>
          <a:p>
            <a:r>
              <a:rPr lang="en-US" sz="3200" dirty="0"/>
              <a:t>Six in ten congregants say it is important to them that their church is addressing topics like pornography and sexually compulsive behavior. </a:t>
            </a:r>
          </a:p>
        </p:txBody>
      </p:sp>
      <p:sp>
        <p:nvSpPr>
          <p:cNvPr id="2" name="Google Shape;171;p5">
            <a:extLst>
              <a:ext uri="{FF2B5EF4-FFF2-40B4-BE49-F238E27FC236}">
                <a16:creationId xmlns:a16="http://schemas.microsoft.com/office/drawing/2014/main" id="{99E994BE-DD74-AA22-D8B1-4A3BA05D8F21}"/>
              </a:ext>
            </a:extLst>
          </p:cNvPr>
          <p:cNvSpPr txBox="1"/>
          <p:nvPr/>
        </p:nvSpPr>
        <p:spPr>
          <a:xfrm>
            <a:off x="5326797" y="6204931"/>
            <a:ext cx="5689456" cy="338466"/>
          </a:xfrm>
          <a:prstGeom prst="rect">
            <a:avLst/>
          </a:prstGeom>
          <a:noFill/>
          <a:ln>
            <a:noFill/>
          </a:ln>
        </p:spPr>
        <p:txBody>
          <a:bodyPr spcFirstLastPara="1" wrap="square" lIns="91401" tIns="45688" rIns="91401" bIns="45688" anchor="t" anchorCtr="0">
            <a:spAutoFit/>
          </a:bodyPr>
          <a:lstStyle/>
          <a:p>
            <a:pPr algn="r"/>
            <a:r>
              <a:rPr lang="en-US" sz="1600" baseline="30000" dirty="0">
                <a:solidFill>
                  <a:srgbClr val="026654"/>
                </a:solidFill>
                <a:latin typeface="Muli" pitchFamily="2" charset="77"/>
                <a:ea typeface="Muli"/>
                <a:cs typeface="Muli"/>
                <a:sym typeface="Muli"/>
              </a:rPr>
              <a:t>*</a:t>
            </a:r>
            <a:r>
              <a:rPr lang="en-US" sz="1600" dirty="0">
                <a:solidFill>
                  <a:srgbClr val="026654"/>
                </a:solidFill>
                <a:latin typeface="Muli" pitchFamily="2" charset="77"/>
                <a:ea typeface="Muli"/>
                <a:cs typeface="Muli"/>
                <a:sym typeface="Muli"/>
              </a:rPr>
              <a:t>Barna survey, 2024</a:t>
            </a:r>
            <a:endParaRPr sz="1799" dirty="0">
              <a:latin typeface="Muli" pitchFamily="2" charset="77"/>
            </a:endParaRPr>
          </a:p>
        </p:txBody>
      </p:sp>
    </p:spTree>
    <p:extLst>
      <p:ext uri="{BB962C8B-B14F-4D97-AF65-F5344CB8AC3E}">
        <p14:creationId xmlns:p14="http://schemas.microsoft.com/office/powerpoint/2010/main" val="1385142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11" descr="preencoded.png"/>
          <p:cNvPicPr preferRelativeResize="0"/>
          <p:nvPr/>
        </p:nvPicPr>
        <p:blipFill rotWithShape="1">
          <a:blip r:embed="rId3">
            <a:alphaModFix/>
          </a:blip>
          <a:srcRect/>
          <a:stretch/>
        </p:blipFill>
        <p:spPr>
          <a:xfrm>
            <a:off x="553478" y="1249568"/>
            <a:ext cx="11085045" cy="4389345"/>
          </a:xfrm>
          <a:prstGeom prst="rect">
            <a:avLst/>
          </a:prstGeom>
          <a:noFill/>
          <a:ln>
            <a:noFill/>
          </a:ln>
        </p:spPr>
      </p:pic>
      <p:sp>
        <p:nvSpPr>
          <p:cNvPr id="164" name="Google Shape;164;p11"/>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664F"/>
              </a:buClr>
              <a:buSzPts val="6000"/>
              <a:buFont typeface="Arial"/>
              <a:buNone/>
            </a:pPr>
            <a:r>
              <a:rPr lang="en-US" dirty="0"/>
              <a:t>It’s Destructive</a:t>
            </a:r>
            <a:endParaRPr dirty="0"/>
          </a:p>
        </p:txBody>
      </p:sp>
      <p:sp>
        <p:nvSpPr>
          <p:cNvPr id="2" name="Subtitle 1">
            <a:extLst>
              <a:ext uri="{FF2B5EF4-FFF2-40B4-BE49-F238E27FC236}">
                <a16:creationId xmlns:a16="http://schemas.microsoft.com/office/drawing/2014/main" id="{839F50B2-C815-7BB2-E274-2F5DFB02615F}"/>
              </a:ext>
            </a:extLst>
          </p:cNvPr>
          <p:cNvSpPr>
            <a:spLocks noGrp="1"/>
          </p:cNvSpPr>
          <p:nvPr>
            <p:ph type="subTitle" idx="1"/>
          </p:nvPr>
        </p:nvSpPr>
        <p:spPr/>
        <p:txBody>
          <a:bodyPr/>
          <a:lstStyle/>
          <a:p>
            <a:endParaRPr lang="en-US"/>
          </a:p>
        </p:txBody>
      </p:sp>
    </p:spTree>
  </p:cSld>
  <p:clrMapOvr>
    <a:masterClrMapping/>
  </p:clrMapOvr>
</p:sld>
</file>

<file path=ppt/theme/theme1.xml><?xml version="1.0" encoding="utf-8"?>
<a:theme xmlns:a="http://schemas.openxmlformats.org/drawingml/2006/main" name="FF Theme [1785967816777]">
  <a:themeElements>
    <a:clrScheme name="Custom 1">
      <a:dk1>
        <a:srgbClr val="13322B"/>
      </a:dk1>
      <a:lt1>
        <a:srgbClr val="D7D2CB"/>
      </a:lt1>
      <a:dk2>
        <a:srgbClr val="00664F"/>
      </a:dk2>
      <a:lt2>
        <a:srgbClr val="FFFFFF"/>
      </a:lt2>
      <a:accent1>
        <a:srgbClr val="00664F"/>
      </a:accent1>
      <a:accent2>
        <a:srgbClr val="40C1AC"/>
      </a:accent2>
      <a:accent3>
        <a:srgbClr val="D7D2CB"/>
      </a:accent3>
      <a:accent4>
        <a:srgbClr val="00664F"/>
      </a:accent4>
      <a:accent5>
        <a:srgbClr val="E56853"/>
      </a:accent5>
      <a:accent6>
        <a:srgbClr val="13322B"/>
      </a:accent6>
      <a:hlink>
        <a:srgbClr val="467886"/>
      </a:hlink>
      <a:folHlink>
        <a:srgbClr val="96607D"/>
      </a:folHlink>
    </a:clrScheme>
    <a:fontScheme name="Office">
      <a:majorFont>
        <a:latin typeface="Muli"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uli"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A599221-A536-D549-B6EE-D1B77477B4BD}">
  <we:reference id="WA200010001" version="1.0.0.1" store="Omex" storeType="OMEX"/>
  <we:alternateReferences>
    <we:reference id="WA200010001" version="1.0.0.1" store="WA200010001" storeType="OMEX"/>
  </we:alternateReferences>
  <we:properties>
    <we:property name="claude.fileId" value="&quot;0d19fd54-fb09-4680-8ccf-87073a79f5cd&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108</TotalTime>
  <Words>6278</Words>
  <Application>Microsoft Macintosh PowerPoint</Application>
  <PresentationFormat>Widescreen</PresentationFormat>
  <Paragraphs>443</Paragraphs>
  <Slides>64</Slides>
  <Notes>64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Times New Roman</vt:lpstr>
      <vt:lpstr>Muli</vt:lpstr>
      <vt:lpstr>Cambria</vt:lpstr>
      <vt:lpstr>Calibri</vt:lpstr>
      <vt:lpstr>Arial</vt:lpstr>
      <vt:lpstr>Mulish</vt:lpstr>
      <vt:lpstr>Lora</vt:lpstr>
      <vt:lpstr>FF Theme [1785967816777]</vt:lpstr>
      <vt:lpstr>The Freedom Fight Equipping Meeting</vt:lpstr>
      <vt:lpstr>“Let us also lay aside every weight, and sin which clings so closely, and let us run with endurance the race that is set before us. Fixing our eyes on Jesus…”</vt:lpstr>
      <vt:lpstr> The Brutal Realities  of Porn’s Impact</vt:lpstr>
      <vt:lpstr>It’s  Pervasive</vt:lpstr>
      <vt:lpstr>Practicing Christian Men Who Watch Porn</vt:lpstr>
      <vt:lpstr>Practicing Christian Women Who Watch Porn</vt:lpstr>
      <vt:lpstr>Of Practicing Christians who use porn…</vt:lpstr>
      <vt:lpstr>People Want Help - But Aren’t Getting It</vt:lpstr>
      <vt:lpstr>It’s Destructive</vt:lpstr>
      <vt:lpstr>“Abstain from fleshly lusts which wage war against the soul.”</vt:lpstr>
      <vt:lpstr>Porn is Waging War Against…</vt:lpstr>
      <vt:lpstr>I don’t see any victory in the area of porn-I mean is my faith real? I’m reading my Bible about power over sin. Meanwhile, I cannot shake this thing, and I have no idea what in the world to do about it.</vt:lpstr>
      <vt:lpstr>Porn is Waging War Against…</vt:lpstr>
      <vt:lpstr>Porn is Waging War Against…</vt:lpstr>
      <vt:lpstr>PowerPoint Presentation</vt:lpstr>
      <vt:lpstr>A few years ago, I stopped taking opportunities to lead groups at church or disciple younger men because of where I am personally with porn. I’d really feel like a worthless hypocrite for teaching some young men about how to study the Bible and share their faith when I’m regularly looking at pornography.</vt:lpstr>
      <vt:lpstr>“But the goal of our instruction is love from a pure heart and a good conscience and a sincere faith. </vt:lpstr>
      <vt:lpstr>Porn is Waging War Against…</vt:lpstr>
      <vt:lpstr>Porn is Waging War Against…</vt:lpstr>
      <vt:lpstr>PowerPoint Presentation</vt:lpstr>
      <vt:lpstr>Porn is Waging War Against…</vt:lpstr>
      <vt:lpstr>PowerPoint Presentation</vt:lpstr>
      <vt:lpstr>Porn is Waging War Against…</vt:lpstr>
      <vt:lpstr>PowerPoint Presentation</vt:lpstr>
      <vt:lpstr>In 1992, only 5% of men under forty had E.D., but by 2014, it went to 33% </vt:lpstr>
      <vt:lpstr>Porn is Waging War Against…</vt:lpstr>
      <vt:lpstr>Of those who watch porn:</vt:lpstr>
      <vt:lpstr>PowerPoint Presentation</vt:lpstr>
      <vt:lpstr>“The thief comes only to steal and kill and destroy. I came that they may have life and have it abundantly.”</vt:lpstr>
      <vt:lpstr>It’s Addictive</vt:lpstr>
      <vt:lpstr>PowerPoint Presentation</vt:lpstr>
      <vt:lpstr>PowerPoint Presentation</vt:lpstr>
      <vt:lpstr>How an addiction is born</vt:lpstr>
      <vt:lpstr>PowerPoint Presentation</vt:lpstr>
      <vt:lpstr>Flee from sexual immorality. All other sins a person commits are outside the body, but whoever sins sexually, sins against their own body.</vt:lpstr>
      <vt:lpstr>According to recent research 90% of adults who are addicted to alcohol, tobacco or drugs started using their addictive substance before they were 18.</vt:lpstr>
      <vt:lpstr>PowerPoint Presentation</vt:lpstr>
      <vt:lpstr>Now this I say and testify in the Lord, that you must no longer walk as the Gentiles do</vt:lpstr>
      <vt:lpstr>You have heard that it was said, ‘You shall not commit adultery.’ But I say to you that everyone who looks at a woman with lustful intent has already committed adultery with her in his heart. If your right eye causes you to sin, tear it out and throw it away.</vt:lpstr>
      <vt:lpstr>Nevertheless, I have this against you: You tolerate that woman Jezebel, who calls herself a prophet. By her teaching she misleads my servants into sexual immorality (porneua).</vt:lpstr>
      <vt:lpstr>Nevertheless, I have this against you: You tolerate that woman Jezebel, who calls herself a prophet. By her teaching she misleads my servants into sexual immorality (porneua).</vt:lpstr>
      <vt:lpstr>PowerPoint Presentation</vt:lpstr>
      <vt:lpstr>PowerPoint Presentation</vt:lpstr>
      <vt:lpstr>Walk in a Manner Worthy  </vt:lpstr>
      <vt:lpstr>Now this I say and testify in the Lord, that you must no longer walk as the Gentiles do</vt:lpstr>
      <vt:lpstr>Now this I say and testify in the Lord, that you must no longer walk as the Gentiles do</vt:lpstr>
      <vt:lpstr>They have become callous and have given themselves up to sensuality, greedy to practice every kind of impurity. But that is not the way you learned Christ!</vt:lpstr>
      <vt:lpstr>They gave themselves over to promiscuity for the practice of every kind of impurity with a desire for more and more.</vt:lpstr>
      <vt:lpstr>They have become callous and have given themselves up to sensuality, greedy to practice every kind of impurity. But that is not the way you learned Christ!</vt:lpstr>
      <vt:lpstr>People don’t rise to the level of their goals but they fall to the level of their systems. </vt:lpstr>
      <vt:lpstr>Growth Area </vt:lpstr>
      <vt:lpstr>Growth Area </vt:lpstr>
      <vt:lpstr>Growth Area </vt:lpstr>
      <vt:lpstr>Growth Area </vt:lpstr>
      <vt:lpstr>Growth Area </vt:lpstr>
      <vt:lpstr>Growth Area </vt:lpstr>
      <vt:lpstr>PowerPoint Presentation</vt:lpstr>
      <vt:lpstr>PowerPoint Presentation</vt:lpstr>
      <vt:lpstr>Our Discipleship Solution</vt:lpstr>
      <vt:lpstr>PowerPoint Presentation</vt:lpstr>
      <vt:lpstr>Freedom Fight Resources </vt:lpstr>
      <vt:lpstr>Freedom Fight Resources </vt:lpstr>
      <vt:lpstr>Freedom Fight Resources </vt:lpstr>
      <vt:lpstr>Freedom Fight Resources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Jeremy Riegel</dc:creator>
  <cp:keywords/>
  <dc:description/>
  <cp:lastModifiedBy>Jeremy</cp:lastModifiedBy>
  <cp:revision>17</cp:revision>
  <dcterms:created xsi:type="dcterms:W3CDTF">2024-09-19T20:51:48Z</dcterms:created>
  <dcterms:modified xsi:type="dcterms:W3CDTF">2026-08-07T13:52:14Z</dcterms:modified>
  <cp:category/>
</cp:coreProperties>
</file>