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538" r:id="rId2"/>
    <p:sldId id="464" r:id="rId3"/>
    <p:sldId id="447" r:id="rId4"/>
    <p:sldId id="349" r:id="rId5"/>
    <p:sldId id="284" r:id="rId6"/>
    <p:sldId id="286" r:id="rId7"/>
    <p:sldId id="290" r:id="rId8"/>
    <p:sldId id="477" r:id="rId9"/>
    <p:sldId id="517" r:id="rId10"/>
    <p:sldId id="518" r:id="rId11"/>
    <p:sldId id="383" r:id="rId12"/>
    <p:sldId id="519" r:id="rId13"/>
    <p:sldId id="526" r:id="rId14"/>
    <p:sldId id="525" r:id="rId15"/>
    <p:sldId id="535" r:id="rId16"/>
    <p:sldId id="356" r:id="rId17"/>
    <p:sldId id="299" r:id="rId18"/>
    <p:sldId id="536" r:id="rId19"/>
    <p:sldId id="537" r:id="rId20"/>
    <p:sldId id="259" r:id="rId21"/>
    <p:sldId id="524" r:id="rId22"/>
    <p:sldId id="432" r:id="rId23"/>
    <p:sldId id="527" r:id="rId24"/>
    <p:sldId id="434" r:id="rId25"/>
    <p:sldId id="528" r:id="rId26"/>
    <p:sldId id="260" r:id="rId27"/>
    <p:sldId id="306" r:id="rId28"/>
    <p:sldId id="307" r:id="rId29"/>
    <p:sldId id="308" r:id="rId30"/>
    <p:sldId id="466" r:id="rId31"/>
    <p:sldId id="467" r:id="rId32"/>
    <p:sldId id="309" r:id="rId33"/>
    <p:sldId id="479" r:id="rId34"/>
    <p:sldId id="312" r:id="rId35"/>
    <p:sldId id="313" r:id="rId36"/>
    <p:sldId id="481" r:id="rId37"/>
    <p:sldId id="489" r:id="rId38"/>
    <p:sldId id="492" r:id="rId39"/>
    <p:sldId id="493" r:id="rId40"/>
    <p:sldId id="542" r:id="rId41"/>
    <p:sldId id="335" r:id="rId42"/>
    <p:sldId id="261" r:id="rId43"/>
    <p:sldId id="262" r:id="rId44"/>
    <p:sldId id="263" r:id="rId45"/>
    <p:sldId id="541" r:id="rId46"/>
    <p:sldId id="494" r:id="rId47"/>
  </p:sldIdLst>
  <p:sldSz cx="12188825" cy="6858000"/>
  <p:notesSz cx="6858000" cy="1218882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E4A"/>
    <a:srgbClr val="338571"/>
    <a:srgbClr val="02674E"/>
    <a:srgbClr val="00664E"/>
    <a:srgbClr val="FF0002"/>
    <a:srgbClr val="BD4035"/>
    <a:srgbClr val="338572"/>
    <a:srgbClr val="2D2D2F"/>
    <a:srgbClr val="CCCCCC"/>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4610"/>
  </p:normalViewPr>
  <p:slideViewPr>
    <p:cSldViewPr snapToGrid="0" snapToObjects="1">
      <p:cViewPr varScale="1">
        <p:scale>
          <a:sx n="90" d="100"/>
          <a:sy n="90" d="100"/>
        </p:scale>
        <p:origin x="232" y="656"/>
      </p:cViewPr>
      <p:guideLst>
        <p:guide orient="horz" pos="2160"/>
        <p:guide pos="3839"/>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21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231398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421155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12925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891520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24287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979477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060503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3706406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20891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112374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172564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310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18590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977227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494913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321107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894785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160578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2003890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56400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876155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601361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2306174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8672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435572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77095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417067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24134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80938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49743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4974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ck">
    <p:spTree>
      <p:nvGrpSpPr>
        <p:cNvPr id="1" name=""/>
        <p:cNvGrpSpPr/>
        <p:nvPr/>
      </p:nvGrpSpPr>
      <p:grpSpPr>
        <a:xfrm>
          <a:off x="0" y="0"/>
          <a:ext cx="0" cy="0"/>
          <a:chOff x="0" y="0"/>
          <a:chExt cx="0" cy="0"/>
        </a:xfrm>
      </p:grpSpPr>
      <p:pic>
        <p:nvPicPr>
          <p:cNvPr id="197" name="simple logo.png" descr="simple logo.png"/>
          <p:cNvPicPr>
            <a:picLocks noChangeAspect="1"/>
          </p:cNvPicPr>
          <p:nvPr/>
        </p:nvPicPr>
        <p:blipFill>
          <a:blip r:embed="rId2"/>
          <a:stretch>
            <a:fillRect/>
          </a:stretch>
        </p:blipFill>
        <p:spPr>
          <a:xfrm>
            <a:off x="11475652" y="6183571"/>
            <a:ext cx="424460" cy="456879"/>
          </a:xfrm>
          <a:prstGeom prst="rect">
            <a:avLst/>
          </a:prstGeom>
          <a:ln w="12700">
            <a:miter lim="400000"/>
          </a:ln>
        </p:spPr>
      </p:pic>
      <p:sp>
        <p:nvSpPr>
          <p:cNvPr id="1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55741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3603" y="1122363"/>
            <a:ext cx="9141619"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3603" y="3602037"/>
            <a:ext cx="9141619"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086933" y="6404294"/>
            <a:ext cx="263911" cy="26923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135901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6"/>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91078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7D2CB">
            <a:alpha val="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thefreedomfight.org/porn-addiction-recovery-storie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74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142D6-F04D-2D4A-B5AE-A37B9BD0C2E8}"/>
              </a:ext>
            </a:extLst>
          </p:cNvPr>
          <p:cNvPicPr>
            <a:picLocks noChangeAspect="1"/>
          </p:cNvPicPr>
          <p:nvPr/>
        </p:nvPicPr>
        <p:blipFill>
          <a:blip r:embed="rId3"/>
          <a:stretch>
            <a:fillRect/>
          </a:stretch>
        </p:blipFill>
        <p:spPr>
          <a:xfrm>
            <a:off x="733125" y="925492"/>
            <a:ext cx="10722573" cy="5007016"/>
          </a:xfrm>
          <a:prstGeom prst="rect">
            <a:avLst/>
          </a:prstGeom>
        </p:spPr>
      </p:pic>
    </p:spTree>
    <p:extLst>
      <p:ext uri="{BB962C8B-B14F-4D97-AF65-F5344CB8AC3E}">
        <p14:creationId xmlns:p14="http://schemas.microsoft.com/office/powerpoint/2010/main" val="2215593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3" descr="preencoded.png">
            <a:extLst>
              <a:ext uri="{FF2B5EF4-FFF2-40B4-BE49-F238E27FC236}">
                <a16:creationId xmlns:a16="http://schemas.microsoft.com/office/drawing/2014/main" id="{D4B02583-80D7-204E-9E56-8EC99137DAE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78832" y="4611080"/>
            <a:ext cx="3574811" cy="596374"/>
          </a:xfrm>
          <a:prstGeom prst="rect">
            <a:avLst/>
          </a:prstGeom>
        </p:spPr>
      </p:pic>
      <p:pic>
        <p:nvPicPr>
          <p:cNvPr id="6" name="Object 3" descr="preencoded.png">
            <a:extLst>
              <a:ext uri="{FF2B5EF4-FFF2-40B4-BE49-F238E27FC236}">
                <a16:creationId xmlns:a16="http://schemas.microsoft.com/office/drawing/2014/main" id="{C08A4A99-383A-6E47-BC8C-CA06B388BB0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23975" y="261893"/>
            <a:ext cx="12836770" cy="1142364"/>
          </a:xfrm>
          <a:prstGeom prst="rect">
            <a:avLst/>
          </a:prstGeom>
        </p:spPr>
      </p:pic>
      <p:sp>
        <p:nvSpPr>
          <p:cNvPr id="3" name="Object2"/>
          <p:cNvSpPr/>
          <p:nvPr/>
        </p:nvSpPr>
        <p:spPr>
          <a:xfrm>
            <a:off x="709079" y="168304"/>
            <a:ext cx="10770661" cy="1394858"/>
          </a:xfrm>
          <a:prstGeom prst="rect">
            <a:avLst/>
          </a:prstGeom>
          <a:noFill/>
          <a:ln/>
        </p:spPr>
        <p:txBody>
          <a:bodyPr wrap="square" lIns="0" tIns="0" rIns="0" bIns="0" rtlCol="0" anchor="ctr">
            <a:normAutofit/>
          </a:bodyPr>
          <a:lstStyle/>
          <a:p>
            <a:pPr algn="ctr">
              <a:lnSpc>
                <a:spcPts val="5100"/>
              </a:lnSpc>
            </a:pPr>
            <a:r>
              <a:rPr lang="en-US" sz="4800" b="1" dirty="0">
                <a:solidFill>
                  <a:schemeClr val="bg1"/>
                </a:solidFill>
                <a:latin typeface="SF Sports Night" pitchFamily="2" charset="0"/>
                <a:ea typeface="Bw Darius Black" pitchFamily="34" charset="-122"/>
                <a:cs typeface="Bw Darius Black" pitchFamily="34" charset="-120"/>
              </a:rPr>
              <a:t>Porn is Waging War Against…</a:t>
            </a:r>
            <a:endParaRPr lang="en-US" sz="4800" b="1" dirty="0">
              <a:solidFill>
                <a:schemeClr val="bg1"/>
              </a:solidFill>
              <a:latin typeface="SF Sports Night" pitchFamily="2" charset="0"/>
            </a:endParaRPr>
          </a:p>
        </p:txBody>
      </p:sp>
      <p:sp>
        <p:nvSpPr>
          <p:cNvPr id="4" name="Object3"/>
          <p:cNvSpPr/>
          <p:nvPr/>
        </p:nvSpPr>
        <p:spPr>
          <a:xfrm>
            <a:off x="1075507" y="2452687"/>
            <a:ext cx="10037809" cy="733425"/>
          </a:xfrm>
          <a:prstGeom prst="rect">
            <a:avLst/>
          </a:prstGeom>
          <a:noFill/>
          <a:ln/>
        </p:spPr>
        <p:txBody>
          <a:bodyPr wrap="square" lIns="0" tIns="0" rIns="0" bIns="0" rtlCol="0" anchor="t">
            <a:normAutofit/>
          </a:bodyPr>
          <a:lstStyle/>
          <a:p>
            <a:pPr algn="l">
              <a:lnSpc>
                <a:spcPts val="3100"/>
              </a:lnSpc>
            </a:pPr>
            <a:r>
              <a:rPr lang="en-US" sz="3600" b="1" dirty="0">
                <a:solidFill>
                  <a:srgbClr val="13322B"/>
                </a:solidFill>
                <a:latin typeface="BentonSans Medium" panose="02000603030000020004" pitchFamily="2" charset="0"/>
                <a:ea typeface="Mulish" pitchFamily="34" charset="-122"/>
                <a:cs typeface="Mulish" pitchFamily="34" charset="-120"/>
              </a:rPr>
              <a:t>SPIRITUAL GROWTH</a:t>
            </a:r>
            <a:endParaRPr lang="en-US" sz="1800" b="1" dirty="0">
              <a:latin typeface="BentonSans Medium" panose="02000603030000020004" pitchFamily="2" charset="0"/>
            </a:endParaRPr>
          </a:p>
        </p:txBody>
      </p:sp>
      <p:pic>
        <p:nvPicPr>
          <p:cNvPr id="5" name="Picture 4" descr="Shape&#10;&#10;Description automatically generated with medium confidence">
            <a:extLst>
              <a:ext uri="{FF2B5EF4-FFF2-40B4-BE49-F238E27FC236}">
                <a16:creationId xmlns:a16="http://schemas.microsoft.com/office/drawing/2014/main" id="{D7D178EA-C5F5-B742-9768-C049C6EAFAD1}"/>
              </a:ext>
            </a:extLst>
          </p:cNvPr>
          <p:cNvPicPr>
            <a:picLocks noChangeAspect="1"/>
          </p:cNvPicPr>
          <p:nvPr/>
        </p:nvPicPr>
        <p:blipFill>
          <a:blip r:embed="rId7">
            <a:alphaModFix amt="20000"/>
          </a:blip>
          <a:stretch>
            <a:fillRect/>
          </a:stretch>
        </p:blipFill>
        <p:spPr>
          <a:xfrm>
            <a:off x="11517594" y="6328524"/>
            <a:ext cx="551622" cy="336991"/>
          </a:xfrm>
          <a:prstGeom prst="rect">
            <a:avLst/>
          </a:prstGeom>
        </p:spPr>
      </p:pic>
      <p:pic>
        <p:nvPicPr>
          <p:cNvPr id="7" name="Object 3" descr="preencoded.png">
            <a:extLst>
              <a:ext uri="{FF2B5EF4-FFF2-40B4-BE49-F238E27FC236}">
                <a16:creationId xmlns:a16="http://schemas.microsoft.com/office/drawing/2014/main" id="{C107CFBD-3DBC-074C-95D0-8E498D954DB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72182" y="2892196"/>
            <a:ext cx="10037809" cy="1532845"/>
          </a:xfrm>
          <a:prstGeom prst="rect">
            <a:avLst/>
          </a:prstGeom>
        </p:spPr>
      </p:pic>
      <p:sp>
        <p:nvSpPr>
          <p:cNvPr id="8" name="TextBox 7">
            <a:extLst>
              <a:ext uri="{FF2B5EF4-FFF2-40B4-BE49-F238E27FC236}">
                <a16:creationId xmlns:a16="http://schemas.microsoft.com/office/drawing/2014/main" id="{BD70733D-B97F-324C-9511-EE55896456E7}"/>
              </a:ext>
            </a:extLst>
          </p:cNvPr>
          <p:cNvSpPr txBox="1"/>
          <p:nvPr/>
        </p:nvSpPr>
        <p:spPr>
          <a:xfrm>
            <a:off x="1271455" y="2941183"/>
            <a:ext cx="10037809" cy="2246769"/>
          </a:xfrm>
          <a:prstGeom prst="rect">
            <a:avLst/>
          </a:prstGeom>
          <a:noFill/>
        </p:spPr>
        <p:txBody>
          <a:bodyPr wrap="square" rtlCol="0">
            <a:spAutoFit/>
          </a:bodyPr>
          <a:lstStyle/>
          <a:p>
            <a:r>
              <a:rPr lang="en-US" sz="2800" b="1" dirty="0">
                <a:solidFill>
                  <a:srgbClr val="2D2D2F"/>
                </a:solidFill>
                <a:latin typeface="BentonSans Regular" panose="02000503040000020004" pitchFamily="2" charset="0"/>
              </a:rPr>
              <a:t>“Any porn use… is associated with declines in religious commitment and behavior (i.e. attending services, prayer, etc.) and an increase in religious doubts.”</a:t>
            </a:r>
          </a:p>
          <a:p>
            <a:endParaRPr lang="en-US" sz="2800" b="1" dirty="0">
              <a:latin typeface="BentonSans Regular" panose="02000503040000020004" pitchFamily="2" charset="0"/>
            </a:endParaRPr>
          </a:p>
          <a:p>
            <a:r>
              <a:rPr lang="en-US" sz="2800" b="1" dirty="0">
                <a:solidFill>
                  <a:srgbClr val="2D2D2F"/>
                </a:solidFill>
                <a:latin typeface="BentonSans Regular" panose="02000503040000020004" pitchFamily="2" charset="0"/>
              </a:rPr>
              <a:t>Dr. Samuel Perry</a:t>
            </a:r>
          </a:p>
        </p:txBody>
      </p:sp>
    </p:spTree>
    <p:extLst>
      <p:ext uri="{BB962C8B-B14F-4D97-AF65-F5344CB8AC3E}">
        <p14:creationId xmlns:p14="http://schemas.microsoft.com/office/powerpoint/2010/main" val="172653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sitting, person, person&#10;&#10;Description automatically generated">
            <a:extLst>
              <a:ext uri="{FF2B5EF4-FFF2-40B4-BE49-F238E27FC236}">
                <a16:creationId xmlns:a16="http://schemas.microsoft.com/office/drawing/2014/main" id="{7857C11C-3F90-BD42-8F2A-5895ED4071F2}"/>
              </a:ext>
            </a:extLst>
          </p:cNvPr>
          <p:cNvPicPr>
            <a:picLocks noChangeAspect="1"/>
          </p:cNvPicPr>
          <p:nvPr/>
        </p:nvPicPr>
        <p:blipFill>
          <a:blip r:embed="rId3"/>
          <a:stretch>
            <a:fillRect/>
          </a:stretch>
        </p:blipFill>
        <p:spPr>
          <a:xfrm>
            <a:off x="-1" y="0"/>
            <a:ext cx="12363719" cy="6858000"/>
          </a:xfrm>
          <a:prstGeom prst="rect">
            <a:avLst/>
          </a:prstGeom>
        </p:spPr>
      </p:pic>
      <p:pic>
        <p:nvPicPr>
          <p:cNvPr id="4" name="Object 3"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781881" y="1259681"/>
            <a:ext cx="8625061" cy="4357688"/>
          </a:xfrm>
          <a:prstGeom prst="rect">
            <a:avLst/>
          </a:prstGeom>
        </p:spPr>
      </p:pic>
      <p:sp>
        <p:nvSpPr>
          <p:cNvPr id="9" name="Object4">
            <a:extLst>
              <a:ext uri="{FF2B5EF4-FFF2-40B4-BE49-F238E27FC236}">
                <a16:creationId xmlns:a16="http://schemas.microsoft.com/office/drawing/2014/main" id="{AE8C5311-6239-D84E-BA18-665CBF81ABA3}"/>
              </a:ext>
            </a:extLst>
          </p:cNvPr>
          <p:cNvSpPr/>
          <p:nvPr/>
        </p:nvSpPr>
        <p:spPr>
          <a:xfrm>
            <a:off x="2027589" y="1972866"/>
            <a:ext cx="8133644" cy="2912268"/>
          </a:xfrm>
          <a:prstGeom prst="rect">
            <a:avLst/>
          </a:prstGeom>
          <a:noFill/>
          <a:ln/>
        </p:spPr>
        <p:txBody>
          <a:bodyPr wrap="square" lIns="0" tIns="0" rIns="0" bIns="0" rtlCol="0" anchor="t">
            <a:noAutofit/>
          </a:bodyPr>
          <a:lstStyle/>
          <a:p>
            <a:pPr algn="ctr"/>
            <a:r>
              <a:rPr lang="en-US" sz="3200" b="1" dirty="0">
                <a:solidFill>
                  <a:srgbClr val="FFFFFF"/>
                </a:solidFill>
                <a:latin typeface="Muli" pitchFamily="2" charset="77"/>
                <a:ea typeface="Mulish" pitchFamily="34" charset="-122"/>
                <a:cs typeface="Mulish" pitchFamily="34" charset="-120"/>
              </a:rPr>
              <a:t>I don’t see any victory in the area of porn-I mean is my faith real? I’m reading my Bible about power over sin. Meanwhile, I cannot shake this thing, and I have no idea what in the world to do about it.</a:t>
            </a:r>
            <a:endParaRPr lang="en-US" sz="3200" b="1" dirty="0">
              <a:latin typeface="Muli" pitchFamily="2" charset="77"/>
            </a:endParaRPr>
          </a:p>
          <a:p>
            <a:pPr algn="ctr">
              <a:lnSpc>
                <a:spcPts val="3800"/>
              </a:lnSpc>
            </a:pPr>
            <a:r>
              <a:rPr lang="en-US" sz="3200" b="1" dirty="0">
                <a:solidFill>
                  <a:srgbClr val="FFFFFF"/>
                </a:solidFill>
                <a:latin typeface="Muli" pitchFamily="2" charset="77"/>
                <a:ea typeface="Mulish" pitchFamily="34" charset="-122"/>
                <a:cs typeface="Mulish" pitchFamily="34" charset="-120"/>
              </a:rPr>
              <a:t>  		</a:t>
            </a:r>
          </a:p>
          <a:p>
            <a:pPr algn="ctr">
              <a:lnSpc>
                <a:spcPts val="3800"/>
              </a:lnSpc>
            </a:pPr>
            <a:r>
              <a:rPr lang="en-US" sz="3200" b="1" dirty="0">
                <a:solidFill>
                  <a:srgbClr val="FFFFFF"/>
                </a:solidFill>
                <a:latin typeface="Muli" pitchFamily="2" charset="77"/>
                <a:ea typeface="Mulish" pitchFamily="34" charset="-122"/>
                <a:cs typeface="Mulish" pitchFamily="34" charset="-120"/>
              </a:rPr>
              <a:t>				Overseas Missionary</a:t>
            </a:r>
            <a:endParaRPr lang="en-US" sz="3200" dirty="0">
              <a:solidFill>
                <a:schemeClr val="bg1"/>
              </a:solidFill>
            </a:endParaRPr>
          </a:p>
        </p:txBody>
      </p:sp>
    </p:spTree>
    <p:extLst>
      <p:ext uri="{BB962C8B-B14F-4D97-AF65-F5344CB8AC3E}">
        <p14:creationId xmlns:p14="http://schemas.microsoft.com/office/powerpoint/2010/main" val="32513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descr="preencoded.png">
            <a:extLst>
              <a:ext uri="{FF2B5EF4-FFF2-40B4-BE49-F238E27FC236}">
                <a16:creationId xmlns:a16="http://schemas.microsoft.com/office/drawing/2014/main" id="{C08A4A99-383A-6E47-BC8C-CA06B388BB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3975" y="261893"/>
            <a:ext cx="12836770" cy="1142364"/>
          </a:xfrm>
          <a:prstGeom prst="rect">
            <a:avLst/>
          </a:prstGeom>
        </p:spPr>
      </p:pic>
      <p:sp>
        <p:nvSpPr>
          <p:cNvPr id="3" name="Object2"/>
          <p:cNvSpPr/>
          <p:nvPr/>
        </p:nvSpPr>
        <p:spPr>
          <a:xfrm>
            <a:off x="709079" y="168304"/>
            <a:ext cx="10770661" cy="1394858"/>
          </a:xfrm>
          <a:prstGeom prst="rect">
            <a:avLst/>
          </a:prstGeom>
          <a:noFill/>
          <a:ln/>
        </p:spPr>
        <p:txBody>
          <a:bodyPr wrap="square" lIns="0" tIns="0" rIns="0" bIns="0" rtlCol="0" anchor="ctr">
            <a:normAutofit/>
          </a:bodyPr>
          <a:lstStyle/>
          <a:p>
            <a:pPr algn="ctr">
              <a:lnSpc>
                <a:spcPts val="5100"/>
              </a:lnSpc>
            </a:pPr>
            <a:r>
              <a:rPr lang="en-US" sz="4800" b="1" dirty="0">
                <a:solidFill>
                  <a:schemeClr val="bg1"/>
                </a:solidFill>
                <a:latin typeface="SF Sports Night" pitchFamily="2" charset="0"/>
                <a:ea typeface="Bw Darius Black" pitchFamily="34" charset="-122"/>
                <a:cs typeface="Bw Darius Black" pitchFamily="34" charset="-120"/>
              </a:rPr>
              <a:t>Porn is Waging War Against…</a:t>
            </a:r>
            <a:endParaRPr lang="en-US" sz="4800" b="1" dirty="0">
              <a:solidFill>
                <a:schemeClr val="bg1"/>
              </a:solidFill>
              <a:latin typeface="SF Sports Night" pitchFamily="2" charset="0"/>
            </a:endParaRPr>
          </a:p>
        </p:txBody>
      </p:sp>
      <p:sp>
        <p:nvSpPr>
          <p:cNvPr id="4" name="Object3"/>
          <p:cNvSpPr/>
          <p:nvPr/>
        </p:nvSpPr>
        <p:spPr>
          <a:xfrm>
            <a:off x="1075507" y="2452687"/>
            <a:ext cx="10037809" cy="733425"/>
          </a:xfrm>
          <a:prstGeom prst="rect">
            <a:avLst/>
          </a:prstGeom>
          <a:noFill/>
          <a:ln/>
        </p:spPr>
        <p:txBody>
          <a:bodyPr wrap="square" lIns="0" tIns="0" rIns="0" bIns="0" rtlCol="0" anchor="t">
            <a:normAutofit/>
          </a:bodyPr>
          <a:lstStyle/>
          <a:p>
            <a:pPr algn="l">
              <a:lnSpc>
                <a:spcPts val="3100"/>
              </a:lnSpc>
            </a:pPr>
            <a:r>
              <a:rPr lang="en-US" sz="3600" b="1" dirty="0">
                <a:solidFill>
                  <a:srgbClr val="13322B"/>
                </a:solidFill>
                <a:latin typeface="BentonSans Medium" panose="02000603030000020004" pitchFamily="2" charset="0"/>
                <a:ea typeface="Mulish" pitchFamily="34" charset="-122"/>
                <a:cs typeface="Mulish" pitchFamily="34" charset="-120"/>
              </a:rPr>
              <a:t>MARRIAGES</a:t>
            </a:r>
            <a:endParaRPr lang="en-US" sz="1800" b="1" dirty="0">
              <a:latin typeface="BentonSans Medium" panose="02000603030000020004" pitchFamily="2" charset="0"/>
            </a:endParaRPr>
          </a:p>
        </p:txBody>
      </p:sp>
      <p:pic>
        <p:nvPicPr>
          <p:cNvPr id="5" name="Picture 4" descr="Shape&#10;&#10;Description automatically generated with medium confidence">
            <a:extLst>
              <a:ext uri="{FF2B5EF4-FFF2-40B4-BE49-F238E27FC236}">
                <a16:creationId xmlns:a16="http://schemas.microsoft.com/office/drawing/2014/main" id="{D7D178EA-C5F5-B742-9768-C049C6EAFAD1}"/>
              </a:ext>
            </a:extLst>
          </p:cNvPr>
          <p:cNvPicPr>
            <a:picLocks noChangeAspect="1"/>
          </p:cNvPicPr>
          <p:nvPr/>
        </p:nvPicPr>
        <p:blipFill>
          <a:blip r:embed="rId5">
            <a:alphaModFix amt="20000"/>
          </a:blip>
          <a:stretch>
            <a:fillRect/>
          </a:stretch>
        </p:blipFill>
        <p:spPr>
          <a:xfrm>
            <a:off x="11517594" y="6328524"/>
            <a:ext cx="551622" cy="336991"/>
          </a:xfrm>
          <a:prstGeom prst="rect">
            <a:avLst/>
          </a:prstGeom>
        </p:spPr>
      </p:pic>
      <p:pic>
        <p:nvPicPr>
          <p:cNvPr id="7" name="Object 3" descr="preencoded.png">
            <a:extLst>
              <a:ext uri="{FF2B5EF4-FFF2-40B4-BE49-F238E27FC236}">
                <a16:creationId xmlns:a16="http://schemas.microsoft.com/office/drawing/2014/main" id="{C107CFBD-3DBC-074C-95D0-8E498D954DB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72182" y="2892196"/>
            <a:ext cx="10037809" cy="1140959"/>
          </a:xfrm>
          <a:prstGeom prst="rect">
            <a:avLst/>
          </a:prstGeom>
        </p:spPr>
      </p:pic>
      <p:sp>
        <p:nvSpPr>
          <p:cNvPr id="8" name="TextBox 7">
            <a:extLst>
              <a:ext uri="{FF2B5EF4-FFF2-40B4-BE49-F238E27FC236}">
                <a16:creationId xmlns:a16="http://schemas.microsoft.com/office/drawing/2014/main" id="{BD70733D-B97F-324C-9511-EE55896456E7}"/>
              </a:ext>
            </a:extLst>
          </p:cNvPr>
          <p:cNvSpPr txBox="1"/>
          <p:nvPr/>
        </p:nvSpPr>
        <p:spPr>
          <a:xfrm>
            <a:off x="1271456" y="2972818"/>
            <a:ext cx="9668688" cy="954107"/>
          </a:xfrm>
          <a:prstGeom prst="rect">
            <a:avLst/>
          </a:prstGeom>
          <a:noFill/>
        </p:spPr>
        <p:txBody>
          <a:bodyPr wrap="square" rtlCol="0">
            <a:spAutoFit/>
          </a:bodyPr>
          <a:lstStyle/>
          <a:p>
            <a:r>
              <a:rPr lang="en-US" sz="2800" b="1" dirty="0">
                <a:solidFill>
                  <a:srgbClr val="2D2D2F"/>
                </a:solidFill>
                <a:latin typeface="BentonSans Regular" panose="02000503040000020004" pitchFamily="2" charset="0"/>
              </a:rPr>
              <a:t>Porn users are 2-3 times more likely to divorce in the next two years than the porn-free couple.</a:t>
            </a:r>
          </a:p>
        </p:txBody>
      </p:sp>
    </p:spTree>
    <p:extLst>
      <p:ext uri="{BB962C8B-B14F-4D97-AF65-F5344CB8AC3E}">
        <p14:creationId xmlns:p14="http://schemas.microsoft.com/office/powerpoint/2010/main" val="4121213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descr="preencoded.png">
            <a:extLst>
              <a:ext uri="{FF2B5EF4-FFF2-40B4-BE49-F238E27FC236}">
                <a16:creationId xmlns:a16="http://schemas.microsoft.com/office/drawing/2014/main" id="{C08A4A99-383A-6E47-BC8C-CA06B388BB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3975" y="261893"/>
            <a:ext cx="12836770" cy="1142364"/>
          </a:xfrm>
          <a:prstGeom prst="rect">
            <a:avLst/>
          </a:prstGeom>
        </p:spPr>
      </p:pic>
      <p:sp>
        <p:nvSpPr>
          <p:cNvPr id="3" name="Object2"/>
          <p:cNvSpPr/>
          <p:nvPr/>
        </p:nvSpPr>
        <p:spPr>
          <a:xfrm>
            <a:off x="709079" y="168304"/>
            <a:ext cx="10770661" cy="1394858"/>
          </a:xfrm>
          <a:prstGeom prst="rect">
            <a:avLst/>
          </a:prstGeom>
          <a:noFill/>
          <a:ln/>
        </p:spPr>
        <p:txBody>
          <a:bodyPr wrap="square" lIns="0" tIns="0" rIns="0" bIns="0" rtlCol="0" anchor="ctr">
            <a:normAutofit/>
          </a:bodyPr>
          <a:lstStyle/>
          <a:p>
            <a:pPr algn="ctr">
              <a:lnSpc>
                <a:spcPts val="5100"/>
              </a:lnSpc>
            </a:pPr>
            <a:r>
              <a:rPr lang="en-US" sz="4800" b="1" dirty="0">
                <a:solidFill>
                  <a:schemeClr val="bg1"/>
                </a:solidFill>
                <a:latin typeface="SF Sports Night" pitchFamily="2" charset="0"/>
                <a:ea typeface="Bw Darius Black" pitchFamily="34" charset="-122"/>
                <a:cs typeface="Bw Darius Black" pitchFamily="34" charset="-120"/>
              </a:rPr>
              <a:t>Porn is Waging War Against…</a:t>
            </a:r>
            <a:endParaRPr lang="en-US" sz="4800" b="1" dirty="0">
              <a:solidFill>
                <a:schemeClr val="bg1"/>
              </a:solidFill>
              <a:latin typeface="SF Sports Night" pitchFamily="2" charset="0"/>
            </a:endParaRPr>
          </a:p>
        </p:txBody>
      </p:sp>
      <p:sp>
        <p:nvSpPr>
          <p:cNvPr id="4" name="Object3"/>
          <p:cNvSpPr/>
          <p:nvPr/>
        </p:nvSpPr>
        <p:spPr>
          <a:xfrm>
            <a:off x="1075507" y="2452687"/>
            <a:ext cx="10037809" cy="733425"/>
          </a:xfrm>
          <a:prstGeom prst="rect">
            <a:avLst/>
          </a:prstGeom>
          <a:noFill/>
          <a:ln/>
        </p:spPr>
        <p:txBody>
          <a:bodyPr wrap="square" lIns="0" tIns="0" rIns="0" bIns="0" rtlCol="0" anchor="t">
            <a:normAutofit/>
          </a:bodyPr>
          <a:lstStyle/>
          <a:p>
            <a:pPr algn="l">
              <a:lnSpc>
                <a:spcPts val="3100"/>
              </a:lnSpc>
            </a:pPr>
            <a:r>
              <a:rPr lang="en-US" sz="3600" b="1" dirty="0">
                <a:solidFill>
                  <a:srgbClr val="13322B"/>
                </a:solidFill>
                <a:latin typeface="BentonSans Medium" panose="02000603030000020004" pitchFamily="2" charset="0"/>
                <a:ea typeface="Mulish" pitchFamily="34" charset="-122"/>
                <a:cs typeface="Mulish" pitchFamily="34" charset="-120"/>
              </a:rPr>
              <a:t>MARRIAGES</a:t>
            </a:r>
            <a:endParaRPr lang="en-US" sz="1800" b="1" dirty="0">
              <a:latin typeface="BentonSans Medium" panose="02000603030000020004" pitchFamily="2" charset="0"/>
            </a:endParaRPr>
          </a:p>
        </p:txBody>
      </p:sp>
      <p:pic>
        <p:nvPicPr>
          <p:cNvPr id="5" name="Picture 4" descr="Shape&#10;&#10;Description automatically generated with medium confidence">
            <a:extLst>
              <a:ext uri="{FF2B5EF4-FFF2-40B4-BE49-F238E27FC236}">
                <a16:creationId xmlns:a16="http://schemas.microsoft.com/office/drawing/2014/main" id="{D7D178EA-C5F5-B742-9768-C049C6EAFAD1}"/>
              </a:ext>
            </a:extLst>
          </p:cNvPr>
          <p:cNvPicPr>
            <a:picLocks noChangeAspect="1"/>
          </p:cNvPicPr>
          <p:nvPr/>
        </p:nvPicPr>
        <p:blipFill>
          <a:blip r:embed="rId5">
            <a:alphaModFix amt="20000"/>
          </a:blip>
          <a:stretch>
            <a:fillRect/>
          </a:stretch>
        </p:blipFill>
        <p:spPr>
          <a:xfrm>
            <a:off x="11517594" y="6328524"/>
            <a:ext cx="551622" cy="336991"/>
          </a:xfrm>
          <a:prstGeom prst="rect">
            <a:avLst/>
          </a:prstGeom>
        </p:spPr>
      </p:pic>
      <p:pic>
        <p:nvPicPr>
          <p:cNvPr id="7" name="Object 3" descr="preencoded.png">
            <a:extLst>
              <a:ext uri="{FF2B5EF4-FFF2-40B4-BE49-F238E27FC236}">
                <a16:creationId xmlns:a16="http://schemas.microsoft.com/office/drawing/2014/main" id="{C107CFBD-3DBC-074C-95D0-8E498D954DB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72182" y="2892196"/>
            <a:ext cx="10037809" cy="1140959"/>
          </a:xfrm>
          <a:prstGeom prst="rect">
            <a:avLst/>
          </a:prstGeom>
        </p:spPr>
      </p:pic>
      <p:sp>
        <p:nvSpPr>
          <p:cNvPr id="8" name="TextBox 7">
            <a:extLst>
              <a:ext uri="{FF2B5EF4-FFF2-40B4-BE49-F238E27FC236}">
                <a16:creationId xmlns:a16="http://schemas.microsoft.com/office/drawing/2014/main" id="{BD70733D-B97F-324C-9511-EE55896456E7}"/>
              </a:ext>
            </a:extLst>
          </p:cNvPr>
          <p:cNvSpPr txBox="1"/>
          <p:nvPr/>
        </p:nvSpPr>
        <p:spPr>
          <a:xfrm>
            <a:off x="1271456" y="2972818"/>
            <a:ext cx="9668688" cy="954107"/>
          </a:xfrm>
          <a:prstGeom prst="rect">
            <a:avLst/>
          </a:prstGeom>
          <a:noFill/>
        </p:spPr>
        <p:txBody>
          <a:bodyPr wrap="square" rtlCol="0">
            <a:spAutoFit/>
          </a:bodyPr>
          <a:lstStyle/>
          <a:p>
            <a:r>
              <a:rPr lang="en-US" sz="2800" b="1" dirty="0">
                <a:solidFill>
                  <a:srgbClr val="2D2D2F"/>
                </a:solidFill>
                <a:latin typeface="BentonSans Regular" panose="02000503040000020004" pitchFamily="2" charset="0"/>
              </a:rPr>
              <a:t>Porn users are 2-3 times more likely to divorce in the next two years than the porn-free couple.</a:t>
            </a:r>
          </a:p>
        </p:txBody>
      </p:sp>
      <p:pic>
        <p:nvPicPr>
          <p:cNvPr id="10" name="Object 3" descr="preencoded.png">
            <a:extLst>
              <a:ext uri="{FF2B5EF4-FFF2-40B4-BE49-F238E27FC236}">
                <a16:creationId xmlns:a16="http://schemas.microsoft.com/office/drawing/2014/main" id="{156FE7A4-E38E-4846-84B2-AB306E42467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72181" y="4175304"/>
            <a:ext cx="10037809" cy="1140959"/>
          </a:xfrm>
          <a:prstGeom prst="rect">
            <a:avLst/>
          </a:prstGeom>
        </p:spPr>
      </p:pic>
      <p:sp>
        <p:nvSpPr>
          <p:cNvPr id="11" name="TextBox 10">
            <a:extLst>
              <a:ext uri="{FF2B5EF4-FFF2-40B4-BE49-F238E27FC236}">
                <a16:creationId xmlns:a16="http://schemas.microsoft.com/office/drawing/2014/main" id="{D063B343-94EF-E446-8C4D-BF0062835B55}"/>
              </a:ext>
            </a:extLst>
          </p:cNvPr>
          <p:cNvSpPr txBox="1"/>
          <p:nvPr/>
        </p:nvSpPr>
        <p:spPr>
          <a:xfrm>
            <a:off x="1271455" y="4224291"/>
            <a:ext cx="9668688" cy="954107"/>
          </a:xfrm>
          <a:prstGeom prst="rect">
            <a:avLst/>
          </a:prstGeom>
          <a:noFill/>
        </p:spPr>
        <p:txBody>
          <a:bodyPr wrap="square" rtlCol="0">
            <a:spAutoFit/>
          </a:bodyPr>
          <a:lstStyle/>
          <a:p>
            <a:r>
              <a:rPr lang="en-US" sz="2800" b="1" dirty="0">
                <a:solidFill>
                  <a:srgbClr val="2D2D2F"/>
                </a:solidFill>
                <a:latin typeface="BentonSans Regular" panose="02000503040000020004" pitchFamily="2" charset="0"/>
              </a:rPr>
              <a:t>One of the best predictors of divorce for a person is </a:t>
            </a:r>
          </a:p>
          <a:p>
            <a:r>
              <a:rPr lang="en-US" sz="2800" b="1" dirty="0">
                <a:solidFill>
                  <a:srgbClr val="2D2D2F"/>
                </a:solidFill>
                <a:latin typeface="BentonSans Regular" panose="02000503040000020004" pitchFamily="2" charset="0"/>
              </a:rPr>
              <a:t>the depth of their porn habit. </a:t>
            </a:r>
          </a:p>
        </p:txBody>
      </p:sp>
    </p:spTree>
    <p:extLst>
      <p:ext uri="{BB962C8B-B14F-4D97-AF65-F5344CB8AC3E}">
        <p14:creationId xmlns:p14="http://schemas.microsoft.com/office/powerpoint/2010/main" val="344422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descr="preencoded.png">
            <a:extLst>
              <a:ext uri="{FF2B5EF4-FFF2-40B4-BE49-F238E27FC236}">
                <a16:creationId xmlns:a16="http://schemas.microsoft.com/office/drawing/2014/main" id="{C08A4A99-383A-6E47-BC8C-CA06B388BB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3975" y="261893"/>
            <a:ext cx="12836770" cy="1142364"/>
          </a:xfrm>
          <a:prstGeom prst="rect">
            <a:avLst/>
          </a:prstGeom>
        </p:spPr>
      </p:pic>
      <p:sp>
        <p:nvSpPr>
          <p:cNvPr id="3" name="Object2"/>
          <p:cNvSpPr/>
          <p:nvPr/>
        </p:nvSpPr>
        <p:spPr>
          <a:xfrm>
            <a:off x="709079" y="168304"/>
            <a:ext cx="10770661" cy="1394858"/>
          </a:xfrm>
          <a:prstGeom prst="rect">
            <a:avLst/>
          </a:prstGeom>
          <a:noFill/>
          <a:ln/>
        </p:spPr>
        <p:txBody>
          <a:bodyPr wrap="square" lIns="0" tIns="0" rIns="0" bIns="0" rtlCol="0" anchor="ctr">
            <a:normAutofit/>
          </a:bodyPr>
          <a:lstStyle/>
          <a:p>
            <a:pPr algn="ctr">
              <a:lnSpc>
                <a:spcPts val="5100"/>
              </a:lnSpc>
            </a:pPr>
            <a:r>
              <a:rPr lang="en-US" sz="4800" b="1" dirty="0">
                <a:solidFill>
                  <a:schemeClr val="bg1"/>
                </a:solidFill>
                <a:latin typeface="SF Sports Night" pitchFamily="2" charset="0"/>
                <a:ea typeface="Bw Darius Black" pitchFamily="34" charset="-122"/>
                <a:cs typeface="Bw Darius Black" pitchFamily="34" charset="-120"/>
              </a:rPr>
              <a:t>Porn is Waging War Against…</a:t>
            </a:r>
            <a:endParaRPr lang="en-US" sz="4800" b="1" dirty="0">
              <a:solidFill>
                <a:schemeClr val="bg1"/>
              </a:solidFill>
              <a:latin typeface="SF Sports Night" pitchFamily="2" charset="0"/>
            </a:endParaRPr>
          </a:p>
        </p:txBody>
      </p:sp>
      <p:sp>
        <p:nvSpPr>
          <p:cNvPr id="4" name="Object3"/>
          <p:cNvSpPr/>
          <p:nvPr/>
        </p:nvSpPr>
        <p:spPr>
          <a:xfrm>
            <a:off x="1075507" y="2452687"/>
            <a:ext cx="10037809" cy="733425"/>
          </a:xfrm>
          <a:prstGeom prst="rect">
            <a:avLst/>
          </a:prstGeom>
          <a:noFill/>
          <a:ln/>
        </p:spPr>
        <p:txBody>
          <a:bodyPr wrap="square" lIns="0" tIns="0" rIns="0" bIns="0" rtlCol="0" anchor="t">
            <a:normAutofit/>
          </a:bodyPr>
          <a:lstStyle/>
          <a:p>
            <a:pPr algn="l">
              <a:lnSpc>
                <a:spcPts val="3100"/>
              </a:lnSpc>
            </a:pPr>
            <a:r>
              <a:rPr lang="en-US" sz="3600" b="1" dirty="0">
                <a:solidFill>
                  <a:srgbClr val="13322B"/>
                </a:solidFill>
                <a:latin typeface="BentonSans Medium" panose="02000603030000020004" pitchFamily="2" charset="0"/>
                <a:ea typeface="Mulish" pitchFamily="34" charset="-122"/>
                <a:cs typeface="Mulish" pitchFamily="34" charset="-120"/>
              </a:rPr>
              <a:t>MARRIAGES</a:t>
            </a:r>
            <a:endParaRPr lang="en-US" sz="1800" b="1" dirty="0">
              <a:latin typeface="BentonSans Medium" panose="02000603030000020004" pitchFamily="2" charset="0"/>
            </a:endParaRPr>
          </a:p>
        </p:txBody>
      </p:sp>
      <p:pic>
        <p:nvPicPr>
          <p:cNvPr id="5" name="Picture 4" descr="Shape&#10;&#10;Description automatically generated with medium confidence">
            <a:extLst>
              <a:ext uri="{FF2B5EF4-FFF2-40B4-BE49-F238E27FC236}">
                <a16:creationId xmlns:a16="http://schemas.microsoft.com/office/drawing/2014/main" id="{D7D178EA-C5F5-B742-9768-C049C6EAFAD1}"/>
              </a:ext>
            </a:extLst>
          </p:cNvPr>
          <p:cNvPicPr>
            <a:picLocks noChangeAspect="1"/>
          </p:cNvPicPr>
          <p:nvPr/>
        </p:nvPicPr>
        <p:blipFill>
          <a:blip r:embed="rId5">
            <a:alphaModFix amt="20000"/>
          </a:blip>
          <a:stretch>
            <a:fillRect/>
          </a:stretch>
        </p:blipFill>
        <p:spPr>
          <a:xfrm>
            <a:off x="11517594" y="6328524"/>
            <a:ext cx="551622" cy="336991"/>
          </a:xfrm>
          <a:prstGeom prst="rect">
            <a:avLst/>
          </a:prstGeom>
        </p:spPr>
      </p:pic>
      <p:pic>
        <p:nvPicPr>
          <p:cNvPr id="7" name="Object 3" descr="preencoded.png">
            <a:extLst>
              <a:ext uri="{FF2B5EF4-FFF2-40B4-BE49-F238E27FC236}">
                <a16:creationId xmlns:a16="http://schemas.microsoft.com/office/drawing/2014/main" id="{C107CFBD-3DBC-074C-95D0-8E498D954DB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72182" y="2892196"/>
            <a:ext cx="10037809" cy="1140959"/>
          </a:xfrm>
          <a:prstGeom prst="rect">
            <a:avLst/>
          </a:prstGeom>
        </p:spPr>
      </p:pic>
      <p:sp>
        <p:nvSpPr>
          <p:cNvPr id="8" name="TextBox 7">
            <a:extLst>
              <a:ext uri="{FF2B5EF4-FFF2-40B4-BE49-F238E27FC236}">
                <a16:creationId xmlns:a16="http://schemas.microsoft.com/office/drawing/2014/main" id="{BD70733D-B97F-324C-9511-EE55896456E7}"/>
              </a:ext>
            </a:extLst>
          </p:cNvPr>
          <p:cNvSpPr txBox="1"/>
          <p:nvPr/>
        </p:nvSpPr>
        <p:spPr>
          <a:xfrm>
            <a:off x="1271456" y="2972818"/>
            <a:ext cx="9668688" cy="954107"/>
          </a:xfrm>
          <a:prstGeom prst="rect">
            <a:avLst/>
          </a:prstGeom>
          <a:noFill/>
        </p:spPr>
        <p:txBody>
          <a:bodyPr wrap="square" rtlCol="0">
            <a:spAutoFit/>
          </a:bodyPr>
          <a:lstStyle/>
          <a:p>
            <a:r>
              <a:rPr lang="en-US" sz="2800" b="1" dirty="0">
                <a:solidFill>
                  <a:srgbClr val="2D2D2F"/>
                </a:solidFill>
                <a:latin typeface="BentonSans Regular" panose="02000503040000020004" pitchFamily="2" charset="0"/>
              </a:rPr>
              <a:t>Porn users are 2-3 times more likely to divorce in the next two years than the porn-free couple.</a:t>
            </a:r>
          </a:p>
        </p:txBody>
      </p:sp>
      <p:pic>
        <p:nvPicPr>
          <p:cNvPr id="10" name="Object 3" descr="preencoded.png">
            <a:extLst>
              <a:ext uri="{FF2B5EF4-FFF2-40B4-BE49-F238E27FC236}">
                <a16:creationId xmlns:a16="http://schemas.microsoft.com/office/drawing/2014/main" id="{156FE7A4-E38E-4846-84B2-AB306E42467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72181" y="4175304"/>
            <a:ext cx="10037809" cy="1140959"/>
          </a:xfrm>
          <a:prstGeom prst="rect">
            <a:avLst/>
          </a:prstGeom>
        </p:spPr>
      </p:pic>
      <p:sp>
        <p:nvSpPr>
          <p:cNvPr id="11" name="TextBox 10">
            <a:extLst>
              <a:ext uri="{FF2B5EF4-FFF2-40B4-BE49-F238E27FC236}">
                <a16:creationId xmlns:a16="http://schemas.microsoft.com/office/drawing/2014/main" id="{D063B343-94EF-E446-8C4D-BF0062835B55}"/>
              </a:ext>
            </a:extLst>
          </p:cNvPr>
          <p:cNvSpPr txBox="1"/>
          <p:nvPr/>
        </p:nvSpPr>
        <p:spPr>
          <a:xfrm>
            <a:off x="1271455" y="4224291"/>
            <a:ext cx="9668688" cy="954107"/>
          </a:xfrm>
          <a:prstGeom prst="rect">
            <a:avLst/>
          </a:prstGeom>
          <a:noFill/>
        </p:spPr>
        <p:txBody>
          <a:bodyPr wrap="square" rtlCol="0">
            <a:spAutoFit/>
          </a:bodyPr>
          <a:lstStyle/>
          <a:p>
            <a:r>
              <a:rPr lang="en-US" sz="2800" b="1" dirty="0">
                <a:solidFill>
                  <a:srgbClr val="2D2D2F"/>
                </a:solidFill>
                <a:latin typeface="BentonSans Regular" panose="02000503040000020004" pitchFamily="2" charset="0"/>
              </a:rPr>
              <a:t>One of the best predictors of divorce for a person is </a:t>
            </a:r>
          </a:p>
          <a:p>
            <a:r>
              <a:rPr lang="en-US" sz="2800" b="1" dirty="0">
                <a:solidFill>
                  <a:srgbClr val="2D2D2F"/>
                </a:solidFill>
                <a:latin typeface="BentonSans Regular" panose="02000503040000020004" pitchFamily="2" charset="0"/>
              </a:rPr>
              <a:t>the depth of their porn habit. </a:t>
            </a:r>
          </a:p>
        </p:txBody>
      </p:sp>
      <p:pic>
        <p:nvPicPr>
          <p:cNvPr id="12" name="Object 3" descr="preencoded.png">
            <a:extLst>
              <a:ext uri="{FF2B5EF4-FFF2-40B4-BE49-F238E27FC236}">
                <a16:creationId xmlns:a16="http://schemas.microsoft.com/office/drawing/2014/main" id="{A2410D4D-0114-564A-A7CA-FDC4998BD85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72181" y="5455148"/>
            <a:ext cx="10037809" cy="1140959"/>
          </a:xfrm>
          <a:prstGeom prst="rect">
            <a:avLst/>
          </a:prstGeom>
        </p:spPr>
      </p:pic>
      <p:sp>
        <p:nvSpPr>
          <p:cNvPr id="13" name="TextBox 12">
            <a:extLst>
              <a:ext uri="{FF2B5EF4-FFF2-40B4-BE49-F238E27FC236}">
                <a16:creationId xmlns:a16="http://schemas.microsoft.com/office/drawing/2014/main" id="{1F2CAE19-8E57-5740-A46F-A26807DD425F}"/>
              </a:ext>
            </a:extLst>
          </p:cNvPr>
          <p:cNvSpPr txBox="1"/>
          <p:nvPr/>
        </p:nvSpPr>
        <p:spPr>
          <a:xfrm>
            <a:off x="1271455" y="5504135"/>
            <a:ext cx="9668688" cy="954107"/>
          </a:xfrm>
          <a:prstGeom prst="rect">
            <a:avLst/>
          </a:prstGeom>
          <a:noFill/>
        </p:spPr>
        <p:txBody>
          <a:bodyPr wrap="square" rtlCol="0">
            <a:spAutoFit/>
          </a:bodyPr>
          <a:lstStyle/>
          <a:p>
            <a:r>
              <a:rPr lang="en-US" sz="2800" b="1" dirty="0">
                <a:solidFill>
                  <a:srgbClr val="2D2D2F"/>
                </a:solidFill>
                <a:latin typeface="BentonSans Regular" panose="02000503040000020004" pitchFamily="2" charset="0"/>
              </a:rPr>
              <a:t>A couple who watches porn is </a:t>
            </a:r>
            <a:r>
              <a:rPr lang="en-US" sz="2800" b="1" dirty="0">
                <a:solidFill>
                  <a:srgbClr val="BD4035"/>
                </a:solidFill>
                <a:latin typeface="BentonSans Medium" panose="02000603030000020004" pitchFamily="2" charset="0"/>
              </a:rPr>
              <a:t>318%</a:t>
            </a:r>
            <a:r>
              <a:rPr lang="en-US" sz="2800" b="1" dirty="0">
                <a:solidFill>
                  <a:srgbClr val="2D2D2F"/>
                </a:solidFill>
                <a:latin typeface="BentonSans Regular" panose="02000503040000020004" pitchFamily="2" charset="0"/>
              </a:rPr>
              <a:t> more likely to commit adultery.</a:t>
            </a:r>
          </a:p>
        </p:txBody>
      </p:sp>
    </p:spTree>
    <p:extLst>
      <p:ext uri="{BB962C8B-B14F-4D97-AF65-F5344CB8AC3E}">
        <p14:creationId xmlns:p14="http://schemas.microsoft.com/office/powerpoint/2010/main" val="304901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descr="preencoded.png">
            <a:extLst>
              <a:ext uri="{FF2B5EF4-FFF2-40B4-BE49-F238E27FC236}">
                <a16:creationId xmlns:a16="http://schemas.microsoft.com/office/drawing/2014/main" id="{C08A4A99-383A-6E47-BC8C-CA06B388BB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3975" y="261893"/>
            <a:ext cx="12836770" cy="1142364"/>
          </a:xfrm>
          <a:prstGeom prst="rect">
            <a:avLst/>
          </a:prstGeom>
        </p:spPr>
      </p:pic>
      <p:sp>
        <p:nvSpPr>
          <p:cNvPr id="3" name="Object2"/>
          <p:cNvSpPr/>
          <p:nvPr/>
        </p:nvSpPr>
        <p:spPr>
          <a:xfrm>
            <a:off x="709079" y="168304"/>
            <a:ext cx="10770661" cy="1394858"/>
          </a:xfrm>
          <a:prstGeom prst="rect">
            <a:avLst/>
          </a:prstGeom>
          <a:noFill/>
          <a:ln/>
        </p:spPr>
        <p:txBody>
          <a:bodyPr wrap="square" lIns="0" tIns="0" rIns="0" bIns="0" rtlCol="0" anchor="ctr">
            <a:normAutofit/>
          </a:bodyPr>
          <a:lstStyle/>
          <a:p>
            <a:pPr algn="ctr">
              <a:lnSpc>
                <a:spcPts val="5100"/>
              </a:lnSpc>
            </a:pPr>
            <a:r>
              <a:rPr lang="en-US" sz="4800" b="1" dirty="0">
                <a:solidFill>
                  <a:schemeClr val="bg1"/>
                </a:solidFill>
                <a:latin typeface="SF Sports Night" pitchFamily="2" charset="0"/>
                <a:ea typeface="Bw Darius Black" pitchFamily="34" charset="-122"/>
                <a:cs typeface="Bw Darius Black" pitchFamily="34" charset="-120"/>
              </a:rPr>
              <a:t>Porn is Waging War Against…</a:t>
            </a:r>
            <a:endParaRPr lang="en-US" sz="4800" b="1" dirty="0">
              <a:solidFill>
                <a:schemeClr val="bg1"/>
              </a:solidFill>
              <a:latin typeface="SF Sports Night" pitchFamily="2" charset="0"/>
            </a:endParaRPr>
          </a:p>
        </p:txBody>
      </p:sp>
      <p:sp>
        <p:nvSpPr>
          <p:cNvPr id="4" name="Object3"/>
          <p:cNvSpPr/>
          <p:nvPr/>
        </p:nvSpPr>
        <p:spPr>
          <a:xfrm>
            <a:off x="1086895" y="2142309"/>
            <a:ext cx="10037809" cy="1012181"/>
          </a:xfrm>
          <a:prstGeom prst="rect">
            <a:avLst/>
          </a:prstGeom>
          <a:noFill/>
          <a:ln/>
        </p:spPr>
        <p:txBody>
          <a:bodyPr wrap="square" lIns="0" tIns="0" rIns="0" bIns="0" rtlCol="0" anchor="t">
            <a:noAutofit/>
          </a:bodyPr>
          <a:lstStyle/>
          <a:p>
            <a:pPr algn="l">
              <a:lnSpc>
                <a:spcPts val="3100"/>
              </a:lnSpc>
            </a:pPr>
            <a:r>
              <a:rPr lang="en-US" sz="4800" b="1" dirty="0">
                <a:solidFill>
                  <a:srgbClr val="13322B"/>
                </a:solidFill>
                <a:latin typeface="BentonSans Medium" panose="02000603030000020004" pitchFamily="2" charset="0"/>
                <a:ea typeface="Mulish" pitchFamily="34" charset="-122"/>
              </a:rPr>
              <a:t>KINGDOM SERVICE</a:t>
            </a:r>
          </a:p>
          <a:p>
            <a:pPr algn="l">
              <a:lnSpc>
                <a:spcPts val="3100"/>
              </a:lnSpc>
            </a:pPr>
            <a:endParaRPr lang="en-US" sz="4800" b="1" dirty="0">
              <a:solidFill>
                <a:srgbClr val="13322B"/>
              </a:solidFill>
              <a:latin typeface="BentonSans Medium" panose="02000603030000020004" pitchFamily="2" charset="0"/>
              <a:ea typeface="Mulish" pitchFamily="34" charset="-122"/>
            </a:endParaRPr>
          </a:p>
          <a:p>
            <a:pPr algn="l">
              <a:lnSpc>
                <a:spcPts val="3100"/>
              </a:lnSpc>
            </a:pPr>
            <a:endParaRPr lang="en-US" sz="4800" b="1" dirty="0">
              <a:solidFill>
                <a:srgbClr val="13322B"/>
              </a:solidFill>
              <a:latin typeface="BentonSans Medium" panose="02000603030000020004" pitchFamily="2" charset="0"/>
              <a:ea typeface="Mulish" pitchFamily="34" charset="-122"/>
            </a:endParaRPr>
          </a:p>
        </p:txBody>
      </p:sp>
      <p:pic>
        <p:nvPicPr>
          <p:cNvPr id="5" name="Picture 4" descr="Shape&#10;&#10;Description automatically generated with medium confidence">
            <a:extLst>
              <a:ext uri="{FF2B5EF4-FFF2-40B4-BE49-F238E27FC236}">
                <a16:creationId xmlns:a16="http://schemas.microsoft.com/office/drawing/2014/main" id="{D7D178EA-C5F5-B742-9768-C049C6EAFAD1}"/>
              </a:ext>
            </a:extLst>
          </p:cNvPr>
          <p:cNvPicPr>
            <a:picLocks noChangeAspect="1"/>
          </p:cNvPicPr>
          <p:nvPr/>
        </p:nvPicPr>
        <p:blipFill>
          <a:blip r:embed="rId5">
            <a:alphaModFix amt="20000"/>
          </a:blip>
          <a:stretch>
            <a:fillRect/>
          </a:stretch>
        </p:blipFill>
        <p:spPr>
          <a:xfrm>
            <a:off x="11517594" y="6328524"/>
            <a:ext cx="551622" cy="336991"/>
          </a:xfrm>
          <a:prstGeom prst="rect">
            <a:avLst/>
          </a:prstGeom>
        </p:spPr>
      </p:pic>
      <p:sp>
        <p:nvSpPr>
          <p:cNvPr id="11" name="Object3">
            <a:extLst>
              <a:ext uri="{FF2B5EF4-FFF2-40B4-BE49-F238E27FC236}">
                <a16:creationId xmlns:a16="http://schemas.microsoft.com/office/drawing/2014/main" id="{F8E0F240-56DA-0443-9BDE-1849A2C557D6}"/>
              </a:ext>
            </a:extLst>
          </p:cNvPr>
          <p:cNvSpPr/>
          <p:nvPr/>
        </p:nvSpPr>
        <p:spPr>
          <a:xfrm>
            <a:off x="1064121" y="3703511"/>
            <a:ext cx="10037809" cy="1012181"/>
          </a:xfrm>
          <a:prstGeom prst="rect">
            <a:avLst/>
          </a:prstGeom>
          <a:noFill/>
          <a:ln/>
        </p:spPr>
        <p:txBody>
          <a:bodyPr wrap="square" lIns="0" tIns="0" rIns="0" bIns="0" rtlCol="0" anchor="t">
            <a:noAutofit/>
          </a:bodyPr>
          <a:lstStyle/>
          <a:p>
            <a:pPr>
              <a:lnSpc>
                <a:spcPts val="3100"/>
              </a:lnSpc>
            </a:pPr>
            <a:r>
              <a:rPr lang="en-US" sz="4800" b="1" dirty="0">
                <a:solidFill>
                  <a:srgbClr val="13322B"/>
                </a:solidFill>
                <a:latin typeface="BentonSans Medium" panose="02000603030000020004" pitchFamily="2" charset="0"/>
                <a:ea typeface="Mulish" pitchFamily="34" charset="-122"/>
              </a:rPr>
              <a:t>MORE PORN = LESS SERVICE</a:t>
            </a:r>
            <a:endParaRPr lang="en-US" sz="4800" b="1" dirty="0">
              <a:latin typeface="BentonSans Medium" panose="02000603030000020004" pitchFamily="2" charset="0"/>
            </a:endParaRPr>
          </a:p>
        </p:txBody>
      </p:sp>
    </p:spTree>
    <p:extLst>
      <p:ext uri="{BB962C8B-B14F-4D97-AF65-F5344CB8AC3E}">
        <p14:creationId xmlns:p14="http://schemas.microsoft.com/office/powerpoint/2010/main" val="1246381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52878" y="6334780"/>
            <a:ext cx="3735947" cy="523220"/>
          </a:xfrm>
          <a:prstGeom prst="rect">
            <a:avLst/>
          </a:prstGeom>
        </p:spPr>
        <p:txBody>
          <a:bodyPr wrap="none">
            <a:spAutoFit/>
          </a:bodyPr>
          <a:lstStyle/>
          <a:p>
            <a:r>
              <a:rPr lang="en-US" sz="2800" b="1" dirty="0">
                <a:latin typeface="Segoe UI" panose="020B0502040204020203" pitchFamily="34" charset="0"/>
                <a:cs typeface="Segoe UI" panose="020B0502040204020203" pitchFamily="34" charset="0"/>
              </a:rPr>
              <a:t>DR. SAMUEL PERRY</a:t>
            </a:r>
          </a:p>
        </p:txBody>
      </p:sp>
      <p:sp>
        <p:nvSpPr>
          <p:cNvPr id="4" name="Rectangle 3"/>
          <p:cNvSpPr/>
          <p:nvPr/>
        </p:nvSpPr>
        <p:spPr>
          <a:xfrm>
            <a:off x="0" y="0"/>
            <a:ext cx="529949" cy="6858000"/>
          </a:xfrm>
          <a:prstGeom prst="rect">
            <a:avLst/>
          </a:prstGeom>
          <a:solidFill>
            <a:srgbClr val="055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2019-01-14 11.55.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6222" cy="6858000"/>
          </a:xfrm>
          <a:prstGeom prst="rect">
            <a:avLst/>
          </a:prstGeom>
        </p:spPr>
      </p:pic>
      <p:sp>
        <p:nvSpPr>
          <p:cNvPr id="7" name="Subtitle 6"/>
          <p:cNvSpPr>
            <a:spLocks noGrp="1"/>
          </p:cNvSpPr>
          <p:nvPr>
            <p:ph type="subTitle" idx="1"/>
          </p:nvPr>
        </p:nvSpPr>
        <p:spPr>
          <a:xfrm>
            <a:off x="2896991" y="1425102"/>
            <a:ext cx="1275000" cy="492677"/>
          </a:xfrm>
        </p:spPr>
        <p:txBody>
          <a:bodyPr>
            <a:normAutofit fontScale="92500" lnSpcReduction="20000"/>
          </a:bodyPr>
          <a:lstStyle/>
          <a:p>
            <a:r>
              <a:rPr lang="en-US" sz="3200" b="1" dirty="0"/>
              <a:t>1 in 3</a:t>
            </a:r>
          </a:p>
        </p:txBody>
      </p:sp>
      <p:sp>
        <p:nvSpPr>
          <p:cNvPr id="8" name="Subtitle 6"/>
          <p:cNvSpPr txBox="1">
            <a:spLocks/>
          </p:cNvSpPr>
          <p:nvPr/>
        </p:nvSpPr>
        <p:spPr>
          <a:xfrm>
            <a:off x="4681869" y="3806268"/>
            <a:ext cx="1275000" cy="49267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t>1 in 10</a:t>
            </a:r>
          </a:p>
        </p:txBody>
      </p:sp>
      <p:sp>
        <p:nvSpPr>
          <p:cNvPr id="9" name="Subtitle 6"/>
          <p:cNvSpPr txBox="1">
            <a:spLocks/>
          </p:cNvSpPr>
          <p:nvPr/>
        </p:nvSpPr>
        <p:spPr>
          <a:xfrm>
            <a:off x="6725880" y="4321494"/>
            <a:ext cx="1275000" cy="49267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t>1 in 20</a:t>
            </a:r>
          </a:p>
        </p:txBody>
      </p:sp>
      <p:sp>
        <p:nvSpPr>
          <p:cNvPr id="10" name="Subtitle 6"/>
          <p:cNvSpPr txBox="1">
            <a:spLocks/>
          </p:cNvSpPr>
          <p:nvPr/>
        </p:nvSpPr>
        <p:spPr>
          <a:xfrm>
            <a:off x="8364999" y="6106596"/>
            <a:ext cx="3823826" cy="7514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chemeClr val="bg1"/>
                </a:solidFill>
              </a:rPr>
              <a:t>Dr. Samuel Perry</a:t>
            </a:r>
          </a:p>
        </p:txBody>
      </p:sp>
      <p:sp>
        <p:nvSpPr>
          <p:cNvPr id="11" name="Subtitle 6"/>
          <p:cNvSpPr txBox="1">
            <a:spLocks/>
          </p:cNvSpPr>
          <p:nvPr/>
        </p:nvSpPr>
        <p:spPr>
          <a:xfrm>
            <a:off x="1166084" y="0"/>
            <a:ext cx="10468850" cy="7514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bg1"/>
                </a:solidFill>
              </a:rPr>
              <a:t>Pornography and the Leadership Crisis </a:t>
            </a:r>
          </a:p>
        </p:txBody>
      </p:sp>
    </p:spTree>
    <p:extLst>
      <p:ext uri="{BB962C8B-B14F-4D97-AF65-F5344CB8AC3E}">
        <p14:creationId xmlns:p14="http://schemas.microsoft.com/office/powerpoint/2010/main" val="1058834812"/>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alphaModFix/>
          </a:blip>
          <a:srcRect/>
          <a:stretch/>
        </p:blipFill>
        <p:spPr>
          <a:xfrm>
            <a:off x="0" y="0"/>
            <a:ext cx="12211050" cy="6877050"/>
          </a:xfrm>
          <a:prstGeom prst="rect">
            <a:avLst/>
          </a:prstGeom>
        </p:spPr>
      </p:pic>
      <p:pic>
        <p:nvPicPr>
          <p:cNvPr id="4" name="Object 3"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1427133"/>
            <a:ext cx="12211050" cy="4022784"/>
          </a:xfrm>
          <a:prstGeom prst="rect">
            <a:avLst/>
          </a:prstGeom>
        </p:spPr>
      </p:pic>
      <p:sp>
        <p:nvSpPr>
          <p:cNvPr id="5" name="Object4"/>
          <p:cNvSpPr/>
          <p:nvPr/>
        </p:nvSpPr>
        <p:spPr>
          <a:xfrm>
            <a:off x="723900" y="1718070"/>
            <a:ext cx="11006138" cy="4111229"/>
          </a:xfrm>
          <a:prstGeom prst="rect">
            <a:avLst/>
          </a:prstGeom>
          <a:noFill/>
          <a:ln/>
        </p:spPr>
        <p:txBody>
          <a:bodyPr wrap="square" lIns="0" tIns="0" rIns="0" bIns="0" rtlCol="0" anchor="t">
            <a:noAutofit/>
          </a:bodyPr>
          <a:lstStyle/>
          <a:p>
            <a:pPr>
              <a:lnSpc>
                <a:spcPts val="3800"/>
              </a:lnSpc>
            </a:pPr>
            <a:r>
              <a:rPr lang="en-US" sz="3200" b="1" i="1" dirty="0">
                <a:solidFill>
                  <a:srgbClr val="FFFFFF"/>
                </a:solidFill>
                <a:latin typeface="Muli" pitchFamily="2" charset="77"/>
                <a:ea typeface="Mulish" pitchFamily="34" charset="-122"/>
                <a:cs typeface="Mulish" pitchFamily="34" charset="-120"/>
              </a:rPr>
              <a:t>A few years ago, I stopped taking opportunities to lead groups at church or disciple younger men because of where I am personally with porn. I’d really feel like a worthless hypocrite for teaching some young men about how to study the Bible and share their faith when I’m regularly looking at pornography.</a:t>
            </a:r>
          </a:p>
          <a:p>
            <a:pPr>
              <a:lnSpc>
                <a:spcPts val="3800"/>
              </a:lnSpc>
            </a:pPr>
            <a:r>
              <a:rPr lang="en-US" sz="3200" b="1" i="1" dirty="0">
                <a:solidFill>
                  <a:srgbClr val="FFFFFF"/>
                </a:solidFill>
                <a:latin typeface="Muli" pitchFamily="2" charset="77"/>
                <a:ea typeface="Mulish" pitchFamily="34" charset="-122"/>
                <a:cs typeface="Mulish" pitchFamily="34" charset="-120"/>
              </a:rPr>
              <a:t>							  Former lay leader</a:t>
            </a:r>
            <a:endParaRPr lang="en-US" sz="3200" dirty="0">
              <a:solidFill>
                <a:srgbClr val="FFFFFF"/>
              </a:solidFill>
            </a:endParaRPr>
          </a:p>
        </p:txBody>
      </p:sp>
    </p:spTree>
    <p:extLst>
      <p:ext uri="{BB962C8B-B14F-4D97-AF65-F5344CB8AC3E}">
        <p14:creationId xmlns:p14="http://schemas.microsoft.com/office/powerpoint/2010/main" val="366712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descr="preencoded.png">
            <a:extLst>
              <a:ext uri="{FF2B5EF4-FFF2-40B4-BE49-F238E27FC236}">
                <a16:creationId xmlns:a16="http://schemas.microsoft.com/office/drawing/2014/main" id="{C08A4A99-383A-6E47-BC8C-CA06B388BB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3975" y="261893"/>
            <a:ext cx="12836770" cy="1142364"/>
          </a:xfrm>
          <a:prstGeom prst="rect">
            <a:avLst/>
          </a:prstGeom>
        </p:spPr>
      </p:pic>
      <p:sp>
        <p:nvSpPr>
          <p:cNvPr id="3" name="Object2"/>
          <p:cNvSpPr/>
          <p:nvPr/>
        </p:nvSpPr>
        <p:spPr>
          <a:xfrm>
            <a:off x="709079" y="168304"/>
            <a:ext cx="10770661" cy="1394858"/>
          </a:xfrm>
          <a:prstGeom prst="rect">
            <a:avLst/>
          </a:prstGeom>
          <a:noFill/>
          <a:ln/>
        </p:spPr>
        <p:txBody>
          <a:bodyPr wrap="square" lIns="0" tIns="0" rIns="0" bIns="0" rtlCol="0" anchor="ctr">
            <a:normAutofit/>
          </a:bodyPr>
          <a:lstStyle/>
          <a:p>
            <a:pPr algn="ctr">
              <a:lnSpc>
                <a:spcPts val="5100"/>
              </a:lnSpc>
            </a:pPr>
            <a:r>
              <a:rPr lang="en-US" sz="4800" b="1" dirty="0">
                <a:solidFill>
                  <a:schemeClr val="bg1"/>
                </a:solidFill>
                <a:latin typeface="SF Sports Night" pitchFamily="2" charset="0"/>
                <a:ea typeface="Bw Darius Black" pitchFamily="34" charset="-122"/>
                <a:cs typeface="Bw Darius Black" pitchFamily="34" charset="-120"/>
              </a:rPr>
              <a:t>Porn is Waging War Against…</a:t>
            </a:r>
            <a:endParaRPr lang="en-US" sz="4800" b="1" dirty="0">
              <a:solidFill>
                <a:schemeClr val="bg1"/>
              </a:solidFill>
              <a:latin typeface="SF Sports Night" pitchFamily="2" charset="0"/>
            </a:endParaRPr>
          </a:p>
        </p:txBody>
      </p:sp>
      <p:sp>
        <p:nvSpPr>
          <p:cNvPr id="4" name="Object3"/>
          <p:cNvSpPr/>
          <p:nvPr/>
        </p:nvSpPr>
        <p:spPr>
          <a:xfrm>
            <a:off x="1086895" y="2142309"/>
            <a:ext cx="10037809" cy="1012181"/>
          </a:xfrm>
          <a:prstGeom prst="rect">
            <a:avLst/>
          </a:prstGeom>
          <a:noFill/>
          <a:ln/>
        </p:spPr>
        <p:txBody>
          <a:bodyPr wrap="square" lIns="0" tIns="0" rIns="0" bIns="0" rtlCol="0" anchor="t">
            <a:noAutofit/>
          </a:bodyPr>
          <a:lstStyle/>
          <a:p>
            <a:pPr algn="l">
              <a:lnSpc>
                <a:spcPts val="3100"/>
              </a:lnSpc>
            </a:pPr>
            <a:r>
              <a:rPr lang="en-US" sz="4800" b="1" dirty="0">
                <a:solidFill>
                  <a:srgbClr val="13322B"/>
                </a:solidFill>
                <a:latin typeface="BentonSans Medium" panose="02000603030000020004" pitchFamily="2" charset="0"/>
                <a:ea typeface="Mulish" pitchFamily="34" charset="-122"/>
              </a:rPr>
              <a:t>GODLY PARENTING</a:t>
            </a:r>
          </a:p>
          <a:p>
            <a:pPr algn="l">
              <a:lnSpc>
                <a:spcPts val="3100"/>
              </a:lnSpc>
            </a:pPr>
            <a:endParaRPr lang="en-US" sz="4800" b="1" dirty="0">
              <a:solidFill>
                <a:srgbClr val="13322B"/>
              </a:solidFill>
              <a:latin typeface="BentonSans Medium" panose="02000603030000020004" pitchFamily="2" charset="0"/>
              <a:ea typeface="Mulish" pitchFamily="34" charset="-122"/>
            </a:endParaRPr>
          </a:p>
          <a:p>
            <a:pPr algn="l">
              <a:lnSpc>
                <a:spcPts val="3100"/>
              </a:lnSpc>
            </a:pPr>
            <a:endParaRPr lang="en-US" sz="4800" b="1" dirty="0">
              <a:solidFill>
                <a:srgbClr val="13322B"/>
              </a:solidFill>
              <a:latin typeface="BentonSans Medium" panose="02000603030000020004" pitchFamily="2" charset="0"/>
              <a:ea typeface="Mulish" pitchFamily="34" charset="-122"/>
            </a:endParaRPr>
          </a:p>
        </p:txBody>
      </p:sp>
      <p:pic>
        <p:nvPicPr>
          <p:cNvPr id="5" name="Picture 4" descr="Shape&#10;&#10;Description automatically generated with medium confidence">
            <a:extLst>
              <a:ext uri="{FF2B5EF4-FFF2-40B4-BE49-F238E27FC236}">
                <a16:creationId xmlns:a16="http://schemas.microsoft.com/office/drawing/2014/main" id="{D7D178EA-C5F5-B742-9768-C049C6EAFAD1}"/>
              </a:ext>
            </a:extLst>
          </p:cNvPr>
          <p:cNvPicPr>
            <a:picLocks noChangeAspect="1"/>
          </p:cNvPicPr>
          <p:nvPr/>
        </p:nvPicPr>
        <p:blipFill>
          <a:blip r:embed="rId5">
            <a:alphaModFix amt="20000"/>
          </a:blip>
          <a:stretch>
            <a:fillRect/>
          </a:stretch>
        </p:blipFill>
        <p:spPr>
          <a:xfrm>
            <a:off x="11517594" y="6328524"/>
            <a:ext cx="551622" cy="336991"/>
          </a:xfrm>
          <a:prstGeom prst="rect">
            <a:avLst/>
          </a:prstGeom>
        </p:spPr>
      </p:pic>
      <p:sp>
        <p:nvSpPr>
          <p:cNvPr id="2" name="TextBox 1">
            <a:extLst>
              <a:ext uri="{FF2B5EF4-FFF2-40B4-BE49-F238E27FC236}">
                <a16:creationId xmlns:a16="http://schemas.microsoft.com/office/drawing/2014/main" id="{D8225704-2663-554E-9046-3EAF0532D6DF}"/>
              </a:ext>
            </a:extLst>
          </p:cNvPr>
          <p:cNvSpPr txBox="1"/>
          <p:nvPr/>
        </p:nvSpPr>
        <p:spPr>
          <a:xfrm>
            <a:off x="1004457" y="3733637"/>
            <a:ext cx="10179903" cy="1323439"/>
          </a:xfrm>
          <a:prstGeom prst="rect">
            <a:avLst/>
          </a:prstGeom>
          <a:noFill/>
        </p:spPr>
        <p:txBody>
          <a:bodyPr wrap="none" rtlCol="0">
            <a:spAutoFit/>
          </a:bodyPr>
          <a:lstStyle/>
          <a:p>
            <a:r>
              <a:rPr lang="en-US" sz="4000" b="1" dirty="0"/>
              <a:t>More Porn = Less spiritual interaction with kids</a:t>
            </a:r>
            <a:endParaRPr lang="en-US" sz="4000" b="1" i="1" dirty="0"/>
          </a:p>
          <a:p>
            <a:endParaRPr lang="en-US" sz="4000" dirty="0"/>
          </a:p>
        </p:txBody>
      </p:sp>
    </p:spTree>
    <p:extLst>
      <p:ext uri="{BB962C8B-B14F-4D97-AF65-F5344CB8AC3E}">
        <p14:creationId xmlns:p14="http://schemas.microsoft.com/office/powerpoint/2010/main" val="180779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descr="preencoded.png">
            <a:extLst>
              <a:ext uri="{FF2B5EF4-FFF2-40B4-BE49-F238E27FC236}">
                <a16:creationId xmlns:a16="http://schemas.microsoft.com/office/drawing/2014/main" id="{C08A4A99-383A-6E47-BC8C-CA06B388BB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3975" y="261893"/>
            <a:ext cx="12836770" cy="1142364"/>
          </a:xfrm>
          <a:prstGeom prst="rect">
            <a:avLst/>
          </a:prstGeom>
        </p:spPr>
      </p:pic>
      <p:sp>
        <p:nvSpPr>
          <p:cNvPr id="3" name="Object2"/>
          <p:cNvSpPr/>
          <p:nvPr/>
        </p:nvSpPr>
        <p:spPr>
          <a:xfrm>
            <a:off x="709079" y="168304"/>
            <a:ext cx="10770661" cy="1394858"/>
          </a:xfrm>
          <a:prstGeom prst="rect">
            <a:avLst/>
          </a:prstGeom>
          <a:noFill/>
          <a:ln/>
        </p:spPr>
        <p:txBody>
          <a:bodyPr wrap="square" lIns="0" tIns="0" rIns="0" bIns="0" rtlCol="0" anchor="ctr">
            <a:normAutofit/>
          </a:bodyPr>
          <a:lstStyle/>
          <a:p>
            <a:pPr algn="ctr">
              <a:lnSpc>
                <a:spcPts val="5100"/>
              </a:lnSpc>
            </a:pPr>
            <a:r>
              <a:rPr lang="en-US" sz="4800" b="1" dirty="0">
                <a:solidFill>
                  <a:schemeClr val="bg1"/>
                </a:solidFill>
                <a:latin typeface="SF Sports Night" pitchFamily="2" charset="0"/>
                <a:ea typeface="Bw Darius Black" pitchFamily="34" charset="-122"/>
                <a:cs typeface="Bw Darius Black" pitchFamily="34" charset="-120"/>
              </a:rPr>
              <a:t>Porn is Waging War Against…</a:t>
            </a:r>
            <a:endParaRPr lang="en-US" sz="4800" b="1" dirty="0">
              <a:solidFill>
                <a:schemeClr val="bg1"/>
              </a:solidFill>
              <a:latin typeface="SF Sports Night" pitchFamily="2" charset="0"/>
            </a:endParaRPr>
          </a:p>
        </p:txBody>
      </p:sp>
      <p:sp>
        <p:nvSpPr>
          <p:cNvPr id="4" name="Object3"/>
          <p:cNvSpPr/>
          <p:nvPr/>
        </p:nvSpPr>
        <p:spPr>
          <a:xfrm>
            <a:off x="1086895" y="2142309"/>
            <a:ext cx="10037809" cy="1012181"/>
          </a:xfrm>
          <a:prstGeom prst="rect">
            <a:avLst/>
          </a:prstGeom>
          <a:noFill/>
          <a:ln/>
        </p:spPr>
        <p:txBody>
          <a:bodyPr wrap="square" lIns="0" tIns="0" rIns="0" bIns="0" rtlCol="0" anchor="t">
            <a:noAutofit/>
          </a:bodyPr>
          <a:lstStyle/>
          <a:p>
            <a:pPr algn="l">
              <a:lnSpc>
                <a:spcPts val="3100"/>
              </a:lnSpc>
            </a:pPr>
            <a:r>
              <a:rPr lang="en-US" sz="4800" b="1" dirty="0">
                <a:solidFill>
                  <a:srgbClr val="13322B"/>
                </a:solidFill>
                <a:latin typeface="BentonSans Medium" panose="02000603030000020004" pitchFamily="2" charset="0"/>
                <a:ea typeface="Mulish" pitchFamily="34" charset="-122"/>
              </a:rPr>
              <a:t>GODLY PARENTING</a:t>
            </a:r>
          </a:p>
          <a:p>
            <a:pPr algn="l">
              <a:lnSpc>
                <a:spcPts val="3100"/>
              </a:lnSpc>
            </a:pPr>
            <a:endParaRPr lang="en-US" sz="4800" b="1" dirty="0">
              <a:solidFill>
                <a:srgbClr val="13322B"/>
              </a:solidFill>
              <a:latin typeface="BentonSans Medium" panose="02000603030000020004" pitchFamily="2" charset="0"/>
              <a:ea typeface="Mulish" pitchFamily="34" charset="-122"/>
            </a:endParaRPr>
          </a:p>
          <a:p>
            <a:pPr algn="l">
              <a:lnSpc>
                <a:spcPts val="3100"/>
              </a:lnSpc>
            </a:pPr>
            <a:endParaRPr lang="en-US" sz="4800" b="1" dirty="0">
              <a:solidFill>
                <a:srgbClr val="13322B"/>
              </a:solidFill>
              <a:latin typeface="BentonSans Medium" panose="02000603030000020004" pitchFamily="2" charset="0"/>
              <a:ea typeface="Mulish" pitchFamily="34" charset="-122"/>
            </a:endParaRPr>
          </a:p>
        </p:txBody>
      </p:sp>
      <p:pic>
        <p:nvPicPr>
          <p:cNvPr id="5" name="Picture 4" descr="Shape&#10;&#10;Description automatically generated with medium confidence">
            <a:extLst>
              <a:ext uri="{FF2B5EF4-FFF2-40B4-BE49-F238E27FC236}">
                <a16:creationId xmlns:a16="http://schemas.microsoft.com/office/drawing/2014/main" id="{D7D178EA-C5F5-B742-9768-C049C6EAFAD1}"/>
              </a:ext>
            </a:extLst>
          </p:cNvPr>
          <p:cNvPicPr>
            <a:picLocks noChangeAspect="1"/>
          </p:cNvPicPr>
          <p:nvPr/>
        </p:nvPicPr>
        <p:blipFill>
          <a:blip r:embed="rId5">
            <a:alphaModFix amt="20000"/>
          </a:blip>
          <a:stretch>
            <a:fillRect/>
          </a:stretch>
        </p:blipFill>
        <p:spPr>
          <a:xfrm>
            <a:off x="11517594" y="6328524"/>
            <a:ext cx="551622" cy="336991"/>
          </a:xfrm>
          <a:prstGeom prst="rect">
            <a:avLst/>
          </a:prstGeom>
        </p:spPr>
      </p:pic>
      <p:sp>
        <p:nvSpPr>
          <p:cNvPr id="2" name="TextBox 1">
            <a:extLst>
              <a:ext uri="{FF2B5EF4-FFF2-40B4-BE49-F238E27FC236}">
                <a16:creationId xmlns:a16="http://schemas.microsoft.com/office/drawing/2014/main" id="{D8225704-2663-554E-9046-3EAF0532D6DF}"/>
              </a:ext>
            </a:extLst>
          </p:cNvPr>
          <p:cNvSpPr txBox="1"/>
          <p:nvPr/>
        </p:nvSpPr>
        <p:spPr>
          <a:xfrm>
            <a:off x="1004457" y="3733637"/>
            <a:ext cx="9831281" cy="2554545"/>
          </a:xfrm>
          <a:prstGeom prst="rect">
            <a:avLst/>
          </a:prstGeom>
          <a:noFill/>
        </p:spPr>
        <p:txBody>
          <a:bodyPr wrap="none" rtlCol="0">
            <a:spAutoFit/>
          </a:bodyPr>
          <a:lstStyle/>
          <a:p>
            <a:r>
              <a:rPr lang="en-US" sz="4000" dirty="0"/>
              <a:t>Findings suggest that increased pornography </a:t>
            </a:r>
          </a:p>
          <a:p>
            <a:r>
              <a:rPr lang="en-US" sz="4000" dirty="0"/>
              <a:t>consumption might threaten the transmission </a:t>
            </a:r>
          </a:p>
          <a:p>
            <a:r>
              <a:rPr lang="en-US" sz="4000" dirty="0"/>
              <a:t>of religious heritage from parents to children.</a:t>
            </a:r>
          </a:p>
          <a:p>
            <a:r>
              <a:rPr lang="en-US" sz="4000" dirty="0"/>
              <a:t>						-</a:t>
            </a:r>
            <a:r>
              <a:rPr lang="en-US" sz="4000" i="1" dirty="0"/>
              <a:t>Dr. Samuel Perry</a:t>
            </a:r>
          </a:p>
        </p:txBody>
      </p:sp>
    </p:spTree>
    <p:extLst>
      <p:ext uri="{BB962C8B-B14F-4D97-AF65-F5344CB8AC3E}">
        <p14:creationId xmlns:p14="http://schemas.microsoft.com/office/powerpoint/2010/main" val="154682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sitting, person, person&#10;&#10;Description automatically generated">
            <a:extLst>
              <a:ext uri="{FF2B5EF4-FFF2-40B4-BE49-F238E27FC236}">
                <a16:creationId xmlns:a16="http://schemas.microsoft.com/office/drawing/2014/main" id="{7857C11C-3F90-BD42-8F2A-5895ED4071F2}"/>
              </a:ext>
            </a:extLst>
          </p:cNvPr>
          <p:cNvPicPr>
            <a:picLocks noChangeAspect="1"/>
          </p:cNvPicPr>
          <p:nvPr/>
        </p:nvPicPr>
        <p:blipFill>
          <a:blip r:embed="rId3"/>
          <a:stretch>
            <a:fillRect/>
          </a:stretch>
        </p:blipFill>
        <p:spPr>
          <a:xfrm>
            <a:off x="-1" y="0"/>
            <a:ext cx="12363719" cy="6858000"/>
          </a:xfrm>
          <a:prstGeom prst="rect">
            <a:avLst/>
          </a:prstGeom>
        </p:spPr>
      </p:pic>
      <p:pic>
        <p:nvPicPr>
          <p:cNvPr id="4" name="Object 3"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1444737"/>
            <a:ext cx="12836770" cy="4357688"/>
          </a:xfrm>
          <a:prstGeom prst="rect">
            <a:avLst/>
          </a:prstGeom>
        </p:spPr>
      </p:pic>
      <p:sp>
        <p:nvSpPr>
          <p:cNvPr id="9" name="Object4">
            <a:extLst>
              <a:ext uri="{FF2B5EF4-FFF2-40B4-BE49-F238E27FC236}">
                <a16:creationId xmlns:a16="http://schemas.microsoft.com/office/drawing/2014/main" id="{AE8C5311-6239-D84E-BA18-665CBF81ABA3}"/>
              </a:ext>
            </a:extLst>
          </p:cNvPr>
          <p:cNvSpPr/>
          <p:nvPr/>
        </p:nvSpPr>
        <p:spPr>
          <a:xfrm>
            <a:off x="1988235" y="1954211"/>
            <a:ext cx="8212354" cy="3338740"/>
          </a:xfrm>
          <a:prstGeom prst="rect">
            <a:avLst/>
          </a:prstGeom>
          <a:noFill/>
          <a:ln/>
        </p:spPr>
        <p:txBody>
          <a:bodyPr wrap="square" lIns="0" tIns="0" rIns="0" bIns="0" rtlCol="0" anchor="ctr">
            <a:noAutofit/>
          </a:bodyPr>
          <a:lstStyle/>
          <a:p>
            <a:pPr>
              <a:lnSpc>
                <a:spcPts val="5100"/>
              </a:lnSpc>
            </a:pPr>
            <a:r>
              <a:rPr lang="en-US" sz="4000" b="1" dirty="0">
                <a:solidFill>
                  <a:schemeClr val="bg1"/>
                </a:solidFill>
                <a:latin typeface="BentonSans Medium" panose="02000603030000020004" pitchFamily="2" charset="0"/>
              </a:rPr>
              <a:t>“Let us also lay aside every weight, and sin which so easily entangles, and let us run with endurance the race that is set before us.”</a:t>
            </a:r>
          </a:p>
          <a:p>
            <a:pPr algn="r">
              <a:lnSpc>
                <a:spcPts val="5100"/>
              </a:lnSpc>
            </a:pPr>
            <a:r>
              <a:rPr lang="en-US" sz="4000" b="1" dirty="0">
                <a:solidFill>
                  <a:schemeClr val="bg1"/>
                </a:solidFill>
                <a:latin typeface="BentonSans Regular" panose="02000503040000020004" pitchFamily="2" charset="0"/>
              </a:rPr>
              <a:t>				     Hebrews 12:1</a:t>
            </a:r>
            <a:endParaRPr lang="en-US" sz="4000" b="1" dirty="0">
              <a:solidFill>
                <a:schemeClr val="bg1"/>
              </a:solidFill>
              <a:latin typeface="BentonSans Regular" panose="02000503040000020004" pitchFamily="2" charset="0"/>
              <a:ea typeface="Bw Darius Black" pitchFamily="34" charset="-122"/>
              <a:cs typeface="Bw Darius Black" pitchFamily="34" charset="-120"/>
            </a:endParaRPr>
          </a:p>
        </p:txBody>
      </p:sp>
      <p:pic>
        <p:nvPicPr>
          <p:cNvPr id="5" name="White Arrows.png" descr="White Arrows.png">
            <a:extLst>
              <a:ext uri="{FF2B5EF4-FFF2-40B4-BE49-F238E27FC236}">
                <a16:creationId xmlns:a16="http://schemas.microsoft.com/office/drawing/2014/main" id="{D8CE5445-DE6E-554C-A8CE-158E28D72D8C}"/>
              </a:ext>
            </a:extLst>
          </p:cNvPr>
          <p:cNvPicPr>
            <a:picLocks noChangeAspect="1"/>
          </p:cNvPicPr>
          <p:nvPr/>
        </p:nvPicPr>
        <p:blipFill>
          <a:blip r:embed="rId6"/>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143272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p:nvPr/>
        </p:nvSpPr>
        <p:spPr>
          <a:xfrm>
            <a:off x="5676444" y="178201"/>
            <a:ext cx="5962367" cy="1538481"/>
          </a:xfrm>
          <a:prstGeom prst="roundRect">
            <a:avLst>
              <a:gd name="adj" fmla="val 16667"/>
            </a:avLst>
          </a:prstGeom>
          <a:solidFill>
            <a:srgbClr val="026654">
              <a:alpha val="16862"/>
            </a:srgbClr>
          </a:solidFill>
          <a:ln>
            <a:noFill/>
          </a:ln>
        </p:spPr>
        <p:txBody>
          <a:bodyPr spcFirstLastPara="1" wrap="square" lIns="91401" tIns="45688" rIns="91401" bIns="45688" anchor="ctr" anchorCtr="0">
            <a:noAutofit/>
          </a:bodyPr>
          <a:lstStyle/>
          <a:p>
            <a:pPr algn="ctr"/>
            <a:endParaRPr sz="1799">
              <a:solidFill>
                <a:schemeClr val="lt1"/>
              </a:solidFill>
              <a:latin typeface="Calibri"/>
              <a:ea typeface="Calibri"/>
              <a:cs typeface="Calibri"/>
              <a:sym typeface="Calibri"/>
            </a:endParaRPr>
          </a:p>
        </p:txBody>
      </p:sp>
      <p:sp>
        <p:nvSpPr>
          <p:cNvPr id="146" name="Google Shape;146;p4"/>
          <p:cNvSpPr txBox="1"/>
          <p:nvPr/>
        </p:nvSpPr>
        <p:spPr>
          <a:xfrm>
            <a:off x="5882538" y="190348"/>
            <a:ext cx="5550178" cy="1538482"/>
          </a:xfrm>
          <a:prstGeom prst="rect">
            <a:avLst/>
          </a:prstGeom>
          <a:noFill/>
          <a:ln>
            <a:noFill/>
          </a:ln>
        </p:spPr>
        <p:txBody>
          <a:bodyPr spcFirstLastPara="1" wrap="square" lIns="91401" tIns="45688" rIns="91401" bIns="45688" anchor="t" anchorCtr="0">
            <a:spAutoFit/>
          </a:bodyPr>
          <a:lstStyle/>
          <a:p>
            <a:r>
              <a:rPr lang="en-US" sz="3999" dirty="0">
                <a:solidFill>
                  <a:srgbClr val="EB6E4A"/>
                </a:solidFill>
                <a:latin typeface="Calibri"/>
                <a:ea typeface="Calibri"/>
                <a:cs typeface="Calibri"/>
                <a:sym typeface="Calibri"/>
              </a:rPr>
              <a:t>Spiritual Growth</a:t>
            </a:r>
            <a:endParaRPr sz="5998" dirty="0">
              <a:solidFill>
                <a:srgbClr val="EB6E4A"/>
              </a:solidFill>
              <a:latin typeface="Calibri"/>
              <a:ea typeface="Calibri"/>
              <a:cs typeface="Calibri"/>
              <a:sym typeface="Calibri"/>
            </a:endParaRPr>
          </a:p>
          <a:p>
            <a:r>
              <a:rPr lang="en-US" sz="1799" dirty="0">
                <a:solidFill>
                  <a:srgbClr val="026654"/>
                </a:solidFill>
                <a:latin typeface="Calibri"/>
                <a:ea typeface="Calibri"/>
                <a:cs typeface="Calibri"/>
                <a:sym typeface="Calibri"/>
              </a:rPr>
              <a:t>Any porn use is associated with declines in religious commitments (i.e., prayer, attending services, etc.) and an increase in religious doubts.</a:t>
            </a:r>
            <a:endParaRPr sz="1799" dirty="0"/>
          </a:p>
        </p:txBody>
      </p:sp>
      <p:sp>
        <p:nvSpPr>
          <p:cNvPr id="147" name="Google Shape;147;p4"/>
          <p:cNvSpPr/>
          <p:nvPr/>
        </p:nvSpPr>
        <p:spPr>
          <a:xfrm>
            <a:off x="5676444" y="1901772"/>
            <a:ext cx="5962367" cy="1295998"/>
          </a:xfrm>
          <a:prstGeom prst="roundRect">
            <a:avLst>
              <a:gd name="adj" fmla="val 16667"/>
            </a:avLst>
          </a:prstGeom>
          <a:solidFill>
            <a:srgbClr val="026654">
              <a:alpha val="16862"/>
            </a:srgbClr>
          </a:solidFill>
          <a:ln>
            <a:noFill/>
          </a:ln>
        </p:spPr>
        <p:txBody>
          <a:bodyPr spcFirstLastPara="1" wrap="square" lIns="91401" tIns="45688" rIns="91401" bIns="45688" anchor="ctr" anchorCtr="0">
            <a:noAutofit/>
          </a:bodyPr>
          <a:lstStyle/>
          <a:p>
            <a:pPr algn="ctr"/>
            <a:endParaRPr sz="1799">
              <a:solidFill>
                <a:schemeClr val="lt1"/>
              </a:solidFill>
              <a:latin typeface="Calibri"/>
              <a:ea typeface="Calibri"/>
              <a:cs typeface="Calibri"/>
              <a:sym typeface="Calibri"/>
            </a:endParaRPr>
          </a:p>
        </p:txBody>
      </p:sp>
      <p:sp>
        <p:nvSpPr>
          <p:cNvPr id="148" name="Google Shape;148;p4"/>
          <p:cNvSpPr txBox="1"/>
          <p:nvPr/>
        </p:nvSpPr>
        <p:spPr>
          <a:xfrm>
            <a:off x="5882538" y="1918194"/>
            <a:ext cx="5550178" cy="1261555"/>
          </a:xfrm>
          <a:prstGeom prst="rect">
            <a:avLst/>
          </a:prstGeom>
          <a:noFill/>
          <a:ln>
            <a:noFill/>
          </a:ln>
        </p:spPr>
        <p:txBody>
          <a:bodyPr spcFirstLastPara="1" wrap="square" lIns="91401" tIns="45688" rIns="91401" bIns="45688" anchor="t" anchorCtr="0">
            <a:spAutoFit/>
          </a:bodyPr>
          <a:lstStyle/>
          <a:p>
            <a:r>
              <a:rPr lang="en-US" sz="3999">
                <a:solidFill>
                  <a:srgbClr val="EB6E4A"/>
                </a:solidFill>
                <a:latin typeface="Calibri"/>
                <a:ea typeface="Calibri"/>
                <a:cs typeface="Calibri"/>
                <a:sym typeface="Calibri"/>
              </a:rPr>
              <a:t>Marriage</a:t>
            </a:r>
            <a:endParaRPr sz="5998">
              <a:solidFill>
                <a:srgbClr val="EB6E4A"/>
              </a:solidFill>
              <a:latin typeface="Calibri"/>
              <a:ea typeface="Calibri"/>
              <a:cs typeface="Calibri"/>
              <a:sym typeface="Calibri"/>
            </a:endParaRPr>
          </a:p>
          <a:p>
            <a:r>
              <a:rPr lang="en-US" sz="1799">
                <a:solidFill>
                  <a:srgbClr val="026654"/>
                </a:solidFill>
                <a:latin typeface="Calibri"/>
                <a:ea typeface="Calibri"/>
                <a:cs typeface="Calibri"/>
                <a:sym typeface="Calibri"/>
              </a:rPr>
              <a:t>If either spouse starts watching porn, they are 2-3 times more likely to divorce than the porn free couple.</a:t>
            </a:r>
            <a:endParaRPr sz="1799"/>
          </a:p>
        </p:txBody>
      </p:sp>
      <p:sp>
        <p:nvSpPr>
          <p:cNvPr id="149" name="Google Shape;149;p4"/>
          <p:cNvSpPr/>
          <p:nvPr/>
        </p:nvSpPr>
        <p:spPr>
          <a:xfrm>
            <a:off x="5676444" y="3382860"/>
            <a:ext cx="5962367" cy="1275872"/>
          </a:xfrm>
          <a:prstGeom prst="roundRect">
            <a:avLst>
              <a:gd name="adj" fmla="val 16667"/>
            </a:avLst>
          </a:prstGeom>
          <a:solidFill>
            <a:srgbClr val="026654">
              <a:alpha val="16862"/>
            </a:srgbClr>
          </a:solidFill>
          <a:ln>
            <a:noFill/>
          </a:ln>
        </p:spPr>
        <p:txBody>
          <a:bodyPr spcFirstLastPara="1" wrap="square" lIns="91401" tIns="45688" rIns="91401" bIns="45688" anchor="ctr" anchorCtr="0">
            <a:noAutofit/>
          </a:bodyPr>
          <a:lstStyle/>
          <a:p>
            <a:pPr algn="ctr"/>
            <a:endParaRPr sz="1799">
              <a:solidFill>
                <a:schemeClr val="lt1"/>
              </a:solidFill>
              <a:latin typeface="Calibri"/>
              <a:ea typeface="Calibri"/>
              <a:cs typeface="Calibri"/>
              <a:sym typeface="Calibri"/>
            </a:endParaRPr>
          </a:p>
        </p:txBody>
      </p:sp>
      <p:sp>
        <p:nvSpPr>
          <p:cNvPr id="150" name="Google Shape;150;p4"/>
          <p:cNvSpPr txBox="1"/>
          <p:nvPr/>
        </p:nvSpPr>
        <p:spPr>
          <a:xfrm>
            <a:off x="5882538" y="3369741"/>
            <a:ext cx="5756273" cy="1261556"/>
          </a:xfrm>
          <a:prstGeom prst="rect">
            <a:avLst/>
          </a:prstGeom>
          <a:noFill/>
          <a:ln>
            <a:noFill/>
          </a:ln>
        </p:spPr>
        <p:txBody>
          <a:bodyPr spcFirstLastPara="1" wrap="square" lIns="91401" tIns="45688" rIns="91401" bIns="45688" anchor="t" anchorCtr="0">
            <a:spAutoFit/>
          </a:bodyPr>
          <a:lstStyle/>
          <a:p>
            <a:r>
              <a:rPr lang="en-US" sz="3999">
                <a:solidFill>
                  <a:srgbClr val="EB6E4A"/>
                </a:solidFill>
                <a:latin typeface="Calibri"/>
                <a:ea typeface="Calibri"/>
                <a:cs typeface="Calibri"/>
                <a:sym typeface="Calibri"/>
              </a:rPr>
              <a:t>Kingdom Service</a:t>
            </a:r>
            <a:endParaRPr sz="5998">
              <a:solidFill>
                <a:srgbClr val="EB6E4A"/>
              </a:solidFill>
              <a:latin typeface="Calibri"/>
              <a:ea typeface="Calibri"/>
              <a:cs typeface="Calibri"/>
              <a:sym typeface="Calibri"/>
            </a:endParaRPr>
          </a:p>
          <a:p>
            <a:r>
              <a:rPr lang="en-US" sz="1799">
                <a:solidFill>
                  <a:srgbClr val="026654"/>
                </a:solidFill>
                <a:latin typeface="Calibri"/>
                <a:ea typeface="Calibri"/>
                <a:cs typeface="Calibri"/>
                <a:sym typeface="Calibri"/>
              </a:rPr>
              <a:t>The more frequently someone watches porn the less likely they are to serve in their church.</a:t>
            </a:r>
            <a:endParaRPr sz="1799"/>
          </a:p>
        </p:txBody>
      </p:sp>
      <p:sp>
        <p:nvSpPr>
          <p:cNvPr id="151" name="Google Shape;151;p4"/>
          <p:cNvSpPr/>
          <p:nvPr/>
        </p:nvSpPr>
        <p:spPr>
          <a:xfrm>
            <a:off x="5676444" y="4843823"/>
            <a:ext cx="5962367" cy="1590377"/>
          </a:xfrm>
          <a:prstGeom prst="roundRect">
            <a:avLst>
              <a:gd name="adj" fmla="val 16667"/>
            </a:avLst>
          </a:prstGeom>
          <a:solidFill>
            <a:srgbClr val="026654">
              <a:alpha val="16862"/>
            </a:srgbClr>
          </a:solidFill>
          <a:ln>
            <a:noFill/>
          </a:ln>
        </p:spPr>
        <p:txBody>
          <a:bodyPr spcFirstLastPara="1" wrap="square" lIns="91401" tIns="45688" rIns="91401" bIns="45688" anchor="ctr" anchorCtr="0">
            <a:noAutofit/>
          </a:bodyPr>
          <a:lstStyle/>
          <a:p>
            <a:pPr algn="ctr"/>
            <a:endParaRPr sz="1799">
              <a:solidFill>
                <a:schemeClr val="lt1"/>
              </a:solidFill>
              <a:latin typeface="Calibri"/>
              <a:ea typeface="Calibri"/>
              <a:cs typeface="Calibri"/>
              <a:sym typeface="Calibri"/>
            </a:endParaRPr>
          </a:p>
        </p:txBody>
      </p:sp>
      <p:sp>
        <p:nvSpPr>
          <p:cNvPr id="152" name="Google Shape;152;p4"/>
          <p:cNvSpPr txBox="1"/>
          <p:nvPr/>
        </p:nvSpPr>
        <p:spPr>
          <a:xfrm>
            <a:off x="5882538" y="4855921"/>
            <a:ext cx="5550178" cy="1537928"/>
          </a:xfrm>
          <a:prstGeom prst="rect">
            <a:avLst/>
          </a:prstGeom>
          <a:noFill/>
          <a:ln>
            <a:noFill/>
          </a:ln>
        </p:spPr>
        <p:txBody>
          <a:bodyPr spcFirstLastPara="1" wrap="square" lIns="91401" tIns="45688" rIns="91401" bIns="45688" anchor="t" anchorCtr="0">
            <a:spAutoFit/>
          </a:bodyPr>
          <a:lstStyle/>
          <a:p>
            <a:r>
              <a:rPr lang="en-US" sz="3999">
                <a:solidFill>
                  <a:srgbClr val="EB6E4A"/>
                </a:solidFill>
                <a:latin typeface="Calibri"/>
                <a:ea typeface="Calibri"/>
                <a:cs typeface="Calibri"/>
                <a:sym typeface="Calibri"/>
              </a:rPr>
              <a:t>Godly Parenting</a:t>
            </a:r>
            <a:endParaRPr sz="5998">
              <a:solidFill>
                <a:srgbClr val="EB6E4A"/>
              </a:solidFill>
              <a:latin typeface="Calibri"/>
              <a:ea typeface="Calibri"/>
              <a:cs typeface="Calibri"/>
              <a:sym typeface="Calibri"/>
            </a:endParaRPr>
          </a:p>
          <a:p>
            <a:r>
              <a:rPr lang="en-US" sz="1799">
                <a:solidFill>
                  <a:srgbClr val="026654"/>
                </a:solidFill>
                <a:latin typeface="Calibri"/>
                <a:ea typeface="Calibri"/>
                <a:cs typeface="Calibri"/>
                <a:sym typeface="Calibri"/>
              </a:rPr>
              <a:t>The more frequently someone watches porn the less likely they are to be close to their kids or talk to them about faith. </a:t>
            </a:r>
            <a:endParaRPr sz="1799"/>
          </a:p>
        </p:txBody>
      </p:sp>
      <p:grpSp>
        <p:nvGrpSpPr>
          <p:cNvPr id="153" name="Google Shape;153;p4"/>
          <p:cNvGrpSpPr/>
          <p:nvPr/>
        </p:nvGrpSpPr>
        <p:grpSpPr>
          <a:xfrm>
            <a:off x="756108" y="889124"/>
            <a:ext cx="3676192" cy="4461907"/>
            <a:chOff x="5677923" y="453978"/>
            <a:chExt cx="5963920" cy="1499069"/>
          </a:xfrm>
        </p:grpSpPr>
        <p:sp>
          <p:nvSpPr>
            <p:cNvPr id="154" name="Google Shape;154;p4"/>
            <p:cNvSpPr/>
            <p:nvPr/>
          </p:nvSpPr>
          <p:spPr>
            <a:xfrm>
              <a:off x="5677923" y="453978"/>
              <a:ext cx="5963920" cy="1495875"/>
            </a:xfrm>
            <a:prstGeom prst="roundRect">
              <a:avLst>
                <a:gd name="adj" fmla="val 16667"/>
              </a:avLst>
            </a:prstGeom>
            <a:solidFill>
              <a:srgbClr val="026654">
                <a:alpha val="16862"/>
              </a:srgbClr>
            </a:solidFill>
            <a:ln>
              <a:noFill/>
            </a:ln>
          </p:spPr>
          <p:txBody>
            <a:bodyPr spcFirstLastPara="1" wrap="square" lIns="91401" tIns="45688" rIns="91401" bIns="45688" anchor="ctr" anchorCtr="0">
              <a:noAutofit/>
            </a:bodyPr>
            <a:lstStyle/>
            <a:p>
              <a:pPr algn="ctr"/>
              <a:endParaRPr sz="1799">
                <a:solidFill>
                  <a:schemeClr val="lt1"/>
                </a:solidFill>
                <a:latin typeface="Calibri"/>
                <a:ea typeface="Calibri"/>
                <a:cs typeface="Calibri"/>
                <a:sym typeface="Calibri"/>
              </a:endParaRPr>
            </a:p>
          </p:txBody>
        </p:sp>
        <p:sp>
          <p:nvSpPr>
            <p:cNvPr id="155" name="Google Shape;155;p4"/>
            <p:cNvSpPr txBox="1"/>
            <p:nvPr/>
          </p:nvSpPr>
          <p:spPr>
            <a:xfrm>
              <a:off x="6002716" y="495432"/>
              <a:ext cx="5240992" cy="1457615"/>
            </a:xfrm>
            <a:prstGeom prst="rect">
              <a:avLst/>
            </a:prstGeom>
            <a:noFill/>
            <a:ln>
              <a:noFill/>
            </a:ln>
          </p:spPr>
          <p:txBody>
            <a:bodyPr spcFirstLastPara="1" wrap="square" lIns="91401" tIns="45688" rIns="91401" bIns="45688" anchor="t" anchorCtr="0">
              <a:spAutoFit/>
            </a:bodyPr>
            <a:lstStyle/>
            <a:p>
              <a:r>
                <a:rPr lang="en-US" sz="2399">
                  <a:solidFill>
                    <a:srgbClr val="EB6E4A"/>
                  </a:solidFill>
                  <a:latin typeface="Calibri"/>
                  <a:ea typeface="Calibri"/>
                  <a:cs typeface="Calibri"/>
                  <a:sym typeface="Calibri"/>
                </a:rPr>
                <a:t>“…abstain from fleshly lust which wage war against the soul” </a:t>
              </a:r>
              <a:endParaRPr sz="1799"/>
            </a:p>
            <a:p>
              <a:pPr algn="r"/>
              <a:r>
                <a:rPr lang="en-US" sz="2399">
                  <a:solidFill>
                    <a:srgbClr val="EB6E4A"/>
                  </a:solidFill>
                  <a:latin typeface="Calibri"/>
                  <a:ea typeface="Calibri"/>
                  <a:cs typeface="Calibri"/>
                  <a:sym typeface="Calibri"/>
                </a:rPr>
                <a:t>1 Peter 2:11</a:t>
              </a:r>
              <a:br>
                <a:rPr lang="en-US" sz="1999">
                  <a:solidFill>
                    <a:srgbClr val="EB6E4A"/>
                  </a:solidFill>
                  <a:latin typeface="Calibri"/>
                  <a:ea typeface="Calibri"/>
                  <a:cs typeface="Calibri"/>
                  <a:sym typeface="Calibri"/>
                </a:rPr>
              </a:br>
              <a:endParaRPr sz="1999">
                <a:solidFill>
                  <a:srgbClr val="EB6E4A"/>
                </a:solidFill>
                <a:latin typeface="Calibri"/>
                <a:ea typeface="Calibri"/>
                <a:cs typeface="Calibri"/>
                <a:sym typeface="Calibri"/>
              </a:endParaRPr>
            </a:p>
            <a:p>
              <a:pPr algn="r"/>
              <a:r>
                <a:rPr lang="en-US" sz="2599">
                  <a:solidFill>
                    <a:srgbClr val="026654"/>
                  </a:solidFill>
                  <a:latin typeface="Arial"/>
                  <a:ea typeface="Arial"/>
                  <a:cs typeface="Arial"/>
                  <a:sym typeface="Arial"/>
                </a:rPr>
                <a:t>A 6-year peer-reviewed study of 3,000 people</a:t>
              </a:r>
              <a:r>
                <a:rPr lang="en-US" sz="2599" baseline="30000">
                  <a:solidFill>
                    <a:srgbClr val="026654"/>
                  </a:solidFill>
                  <a:latin typeface="Arial"/>
                  <a:ea typeface="Arial"/>
                  <a:cs typeface="Arial"/>
                  <a:sym typeface="Arial"/>
                </a:rPr>
                <a:t>*</a:t>
              </a:r>
              <a:r>
                <a:rPr lang="en-US" sz="2599">
                  <a:solidFill>
                    <a:srgbClr val="026654"/>
                  </a:solidFill>
                  <a:latin typeface="Arial"/>
                  <a:ea typeface="Arial"/>
                  <a:cs typeface="Arial"/>
                  <a:sym typeface="Arial"/>
                </a:rPr>
                <a:t> showed </a:t>
              </a:r>
              <a:r>
                <a:rPr lang="en-US" sz="2599" b="1">
                  <a:solidFill>
                    <a:srgbClr val="026654"/>
                  </a:solidFill>
                  <a:latin typeface="Arial"/>
                  <a:ea typeface="Arial"/>
                  <a:cs typeface="Arial"/>
                  <a:sym typeface="Arial"/>
                </a:rPr>
                <a:t>porn use wages war in 4 key areas…</a:t>
              </a:r>
              <a:endParaRPr sz="1799"/>
            </a:p>
          </p:txBody>
        </p:sp>
      </p:grpSp>
      <p:pic>
        <p:nvPicPr>
          <p:cNvPr id="156" name="Google Shape;156;p4"/>
          <p:cNvPicPr preferRelativeResize="0"/>
          <p:nvPr/>
        </p:nvPicPr>
        <p:blipFill rotWithShape="1">
          <a:blip r:embed="rId3">
            <a:alphaModFix/>
          </a:blip>
          <a:srcRect/>
          <a:stretch/>
        </p:blipFill>
        <p:spPr>
          <a:xfrm>
            <a:off x="433108" y="6226712"/>
            <a:ext cx="1923302" cy="294906"/>
          </a:xfrm>
          <a:prstGeom prst="rect">
            <a:avLst/>
          </a:prstGeom>
          <a:noFill/>
          <a:ln>
            <a:noFill/>
          </a:ln>
        </p:spPr>
      </p:pic>
      <p:sp>
        <p:nvSpPr>
          <p:cNvPr id="157" name="Google Shape;157;p4"/>
          <p:cNvSpPr/>
          <p:nvPr/>
        </p:nvSpPr>
        <p:spPr>
          <a:xfrm rot="10800000">
            <a:off x="4639626" y="178201"/>
            <a:ext cx="717041" cy="6255998"/>
          </a:xfrm>
          <a:prstGeom prst="rightBrace">
            <a:avLst>
              <a:gd name="adj1" fmla="val 84348"/>
              <a:gd name="adj2" fmla="val 50000"/>
            </a:avLst>
          </a:prstGeom>
          <a:noFill/>
          <a:ln w="12700" cap="flat" cmpd="sng">
            <a:solidFill>
              <a:srgbClr val="026654"/>
            </a:solidFill>
            <a:prstDash val="solid"/>
            <a:miter lim="800000"/>
            <a:headEnd type="none" w="sm" len="sm"/>
            <a:tailEnd type="none" w="sm" len="sm"/>
          </a:ln>
        </p:spPr>
        <p:txBody>
          <a:bodyPr spcFirstLastPara="1" wrap="square" lIns="91401" tIns="45688" rIns="91401" bIns="45688" anchor="ctr" anchorCtr="0">
            <a:noAutofit/>
          </a:bodyPr>
          <a:lstStyle/>
          <a:p>
            <a:pPr algn="ctr"/>
            <a:endParaRPr sz="1799">
              <a:solidFill>
                <a:schemeClr val="dk1"/>
              </a:solidFill>
              <a:latin typeface="Calibri"/>
              <a:ea typeface="Calibri"/>
              <a:cs typeface="Calibri"/>
              <a:sym typeface="Calibri"/>
            </a:endParaRPr>
          </a:p>
        </p:txBody>
      </p:sp>
      <p:sp>
        <p:nvSpPr>
          <p:cNvPr id="158" name="Google Shape;158;p4"/>
          <p:cNvSpPr txBox="1"/>
          <p:nvPr/>
        </p:nvSpPr>
        <p:spPr>
          <a:xfrm>
            <a:off x="2783418" y="6450531"/>
            <a:ext cx="8855394" cy="276927"/>
          </a:xfrm>
          <a:prstGeom prst="rect">
            <a:avLst/>
          </a:prstGeom>
          <a:noFill/>
          <a:ln>
            <a:noFill/>
          </a:ln>
        </p:spPr>
        <p:txBody>
          <a:bodyPr spcFirstLastPara="1" wrap="square" lIns="91401" tIns="45688" rIns="91401" bIns="45688" anchor="t" anchorCtr="0">
            <a:spAutoFit/>
          </a:bodyPr>
          <a:lstStyle/>
          <a:p>
            <a:pPr algn="r"/>
            <a:r>
              <a:rPr lang="en-US" sz="1200" baseline="30000">
                <a:solidFill>
                  <a:srgbClr val="026654"/>
                </a:solidFill>
                <a:latin typeface="Calibri"/>
                <a:ea typeface="Calibri"/>
                <a:cs typeface="Calibri"/>
                <a:sym typeface="Calibri"/>
              </a:rPr>
              <a:t>*</a:t>
            </a:r>
            <a:r>
              <a:rPr lang="en-US" sz="1200">
                <a:solidFill>
                  <a:srgbClr val="026654"/>
                </a:solidFill>
                <a:latin typeface="Calibri"/>
                <a:ea typeface="Calibri"/>
                <a:cs typeface="Calibri"/>
                <a:sym typeface="Calibri"/>
              </a:rPr>
              <a:t>Dr. Samuel Perry, George M. Hayward; “Seeing is (Not) Believing: How Viewing Pornography Shapes the Religious Lives of Young Americans</a:t>
            </a:r>
            <a:endParaRPr sz="1799"/>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descr="preencoded.png">
            <a:extLst>
              <a:ext uri="{FF2B5EF4-FFF2-40B4-BE49-F238E27FC236}">
                <a16:creationId xmlns:a16="http://schemas.microsoft.com/office/drawing/2014/main" id="{C08A4A99-383A-6E47-BC8C-CA06B388BB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3975" y="261893"/>
            <a:ext cx="12836770" cy="1142364"/>
          </a:xfrm>
          <a:prstGeom prst="rect">
            <a:avLst/>
          </a:prstGeom>
        </p:spPr>
      </p:pic>
      <p:sp>
        <p:nvSpPr>
          <p:cNvPr id="3" name="Object2"/>
          <p:cNvSpPr/>
          <p:nvPr/>
        </p:nvSpPr>
        <p:spPr>
          <a:xfrm>
            <a:off x="709079" y="168304"/>
            <a:ext cx="10770661" cy="1394858"/>
          </a:xfrm>
          <a:prstGeom prst="rect">
            <a:avLst/>
          </a:prstGeom>
          <a:noFill/>
          <a:ln/>
        </p:spPr>
        <p:txBody>
          <a:bodyPr wrap="square" lIns="0" tIns="0" rIns="0" bIns="0" rtlCol="0" anchor="ctr">
            <a:normAutofit/>
          </a:bodyPr>
          <a:lstStyle/>
          <a:p>
            <a:pPr algn="ctr">
              <a:lnSpc>
                <a:spcPts val="5100"/>
              </a:lnSpc>
            </a:pPr>
            <a:r>
              <a:rPr lang="en-US" sz="4800" b="1" dirty="0">
                <a:solidFill>
                  <a:schemeClr val="bg1"/>
                </a:solidFill>
                <a:latin typeface="SF Sports Night" pitchFamily="2" charset="0"/>
                <a:ea typeface="Bw Darius Black" pitchFamily="34" charset="-122"/>
                <a:cs typeface="Bw Darius Black" pitchFamily="34" charset="-120"/>
              </a:rPr>
              <a:t>Porn is Waging War Against…</a:t>
            </a:r>
            <a:endParaRPr lang="en-US" sz="4800" b="1" dirty="0">
              <a:solidFill>
                <a:schemeClr val="bg1"/>
              </a:solidFill>
              <a:latin typeface="SF Sports Night" pitchFamily="2" charset="0"/>
            </a:endParaRPr>
          </a:p>
        </p:txBody>
      </p:sp>
      <p:sp>
        <p:nvSpPr>
          <p:cNvPr id="4" name="Object3"/>
          <p:cNvSpPr/>
          <p:nvPr/>
        </p:nvSpPr>
        <p:spPr>
          <a:xfrm>
            <a:off x="1075507" y="2452687"/>
            <a:ext cx="10037809" cy="733425"/>
          </a:xfrm>
          <a:prstGeom prst="rect">
            <a:avLst/>
          </a:prstGeom>
          <a:noFill/>
          <a:ln/>
        </p:spPr>
        <p:txBody>
          <a:bodyPr wrap="square" lIns="0" tIns="0" rIns="0" bIns="0" rtlCol="0" anchor="t">
            <a:normAutofit/>
          </a:bodyPr>
          <a:lstStyle/>
          <a:p>
            <a:pPr algn="l">
              <a:lnSpc>
                <a:spcPts val="3100"/>
              </a:lnSpc>
            </a:pPr>
            <a:r>
              <a:rPr lang="en-US" sz="3600" b="1" dirty="0">
                <a:solidFill>
                  <a:srgbClr val="13322B"/>
                </a:solidFill>
                <a:latin typeface="BentonSans Medium" panose="02000603030000020004" pitchFamily="2" charset="0"/>
                <a:ea typeface="Mulish" pitchFamily="34" charset="-122"/>
                <a:cs typeface="Mulish" pitchFamily="34" charset="-120"/>
              </a:rPr>
              <a:t>HEALTHY SEXUALITY</a:t>
            </a:r>
            <a:endParaRPr lang="en-US" sz="1800" b="1" dirty="0">
              <a:latin typeface="BentonSans Medium" panose="02000603030000020004" pitchFamily="2" charset="0"/>
            </a:endParaRPr>
          </a:p>
        </p:txBody>
      </p:sp>
      <p:pic>
        <p:nvPicPr>
          <p:cNvPr id="5" name="Picture 4" descr="Shape&#10;&#10;Description automatically generated with medium confidence">
            <a:extLst>
              <a:ext uri="{FF2B5EF4-FFF2-40B4-BE49-F238E27FC236}">
                <a16:creationId xmlns:a16="http://schemas.microsoft.com/office/drawing/2014/main" id="{D7D178EA-C5F5-B742-9768-C049C6EAFAD1}"/>
              </a:ext>
            </a:extLst>
          </p:cNvPr>
          <p:cNvPicPr>
            <a:picLocks noChangeAspect="1"/>
          </p:cNvPicPr>
          <p:nvPr/>
        </p:nvPicPr>
        <p:blipFill>
          <a:blip r:embed="rId5">
            <a:alphaModFix amt="20000"/>
          </a:blip>
          <a:stretch>
            <a:fillRect/>
          </a:stretch>
        </p:blipFill>
        <p:spPr>
          <a:xfrm>
            <a:off x="11517594" y="6328524"/>
            <a:ext cx="551622" cy="336991"/>
          </a:xfrm>
          <a:prstGeom prst="rect">
            <a:avLst/>
          </a:prstGeom>
        </p:spPr>
      </p:pic>
      <p:pic>
        <p:nvPicPr>
          <p:cNvPr id="7" name="Object 3" descr="preencoded.png">
            <a:extLst>
              <a:ext uri="{FF2B5EF4-FFF2-40B4-BE49-F238E27FC236}">
                <a16:creationId xmlns:a16="http://schemas.microsoft.com/office/drawing/2014/main" id="{C107CFBD-3DBC-074C-95D0-8E498D954DB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72182" y="3186112"/>
            <a:ext cx="10037809" cy="733425"/>
          </a:xfrm>
          <a:prstGeom prst="rect">
            <a:avLst/>
          </a:prstGeom>
        </p:spPr>
      </p:pic>
      <p:sp>
        <p:nvSpPr>
          <p:cNvPr id="8" name="TextBox 7">
            <a:extLst>
              <a:ext uri="{FF2B5EF4-FFF2-40B4-BE49-F238E27FC236}">
                <a16:creationId xmlns:a16="http://schemas.microsoft.com/office/drawing/2014/main" id="{BD70733D-B97F-324C-9511-EE55896456E7}"/>
              </a:ext>
            </a:extLst>
          </p:cNvPr>
          <p:cNvSpPr txBox="1"/>
          <p:nvPr/>
        </p:nvSpPr>
        <p:spPr>
          <a:xfrm>
            <a:off x="1271456" y="3235099"/>
            <a:ext cx="9668688" cy="584775"/>
          </a:xfrm>
          <a:prstGeom prst="rect">
            <a:avLst/>
          </a:prstGeom>
          <a:noFill/>
        </p:spPr>
        <p:txBody>
          <a:bodyPr wrap="square" rtlCol="0">
            <a:spAutoFit/>
          </a:bodyPr>
          <a:lstStyle/>
          <a:p>
            <a:r>
              <a:rPr lang="en-US" sz="3200" b="1" dirty="0">
                <a:solidFill>
                  <a:srgbClr val="2D2D2F"/>
                </a:solidFill>
                <a:latin typeface="BentonSans Regular" panose="02000503040000020004" pitchFamily="2" charset="0"/>
              </a:rPr>
              <a:t>Porn users are less sexually satisfied than non-users.</a:t>
            </a:r>
          </a:p>
        </p:txBody>
      </p:sp>
      <p:pic>
        <p:nvPicPr>
          <p:cNvPr id="9" name="Object 3" descr="preencoded.png">
            <a:extLst>
              <a:ext uri="{FF2B5EF4-FFF2-40B4-BE49-F238E27FC236}">
                <a16:creationId xmlns:a16="http://schemas.microsoft.com/office/drawing/2014/main" id="{19CFF806-63CE-144A-B4C7-B86F239ACE6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72182" y="4080755"/>
            <a:ext cx="10037809" cy="733425"/>
          </a:xfrm>
          <a:prstGeom prst="rect">
            <a:avLst/>
          </a:prstGeom>
        </p:spPr>
      </p:pic>
      <p:sp>
        <p:nvSpPr>
          <p:cNvPr id="10" name="TextBox 9">
            <a:extLst>
              <a:ext uri="{FF2B5EF4-FFF2-40B4-BE49-F238E27FC236}">
                <a16:creationId xmlns:a16="http://schemas.microsoft.com/office/drawing/2014/main" id="{DB6D2683-E6E4-9040-ABA9-672D6FE0E0F2}"/>
              </a:ext>
            </a:extLst>
          </p:cNvPr>
          <p:cNvSpPr txBox="1"/>
          <p:nvPr/>
        </p:nvSpPr>
        <p:spPr>
          <a:xfrm>
            <a:off x="1271456" y="4129742"/>
            <a:ext cx="9668688" cy="584775"/>
          </a:xfrm>
          <a:prstGeom prst="rect">
            <a:avLst/>
          </a:prstGeom>
          <a:noFill/>
        </p:spPr>
        <p:txBody>
          <a:bodyPr wrap="square" rtlCol="0">
            <a:spAutoFit/>
          </a:bodyPr>
          <a:lstStyle/>
          <a:p>
            <a:r>
              <a:rPr lang="en-US" sz="3200" b="1" dirty="0">
                <a:solidFill>
                  <a:srgbClr val="2D2D2F"/>
                </a:solidFill>
                <a:latin typeface="BentonSans Regular" panose="02000503040000020004" pitchFamily="2" charset="0"/>
              </a:rPr>
              <a:t>Porn can change your sexual preferences.</a:t>
            </a:r>
          </a:p>
        </p:txBody>
      </p:sp>
    </p:spTree>
    <p:extLst>
      <p:ext uri="{BB962C8B-B14F-4D97-AF65-F5344CB8AC3E}">
        <p14:creationId xmlns:p14="http://schemas.microsoft.com/office/powerpoint/2010/main" val="3188282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857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A17B41-EE96-044E-BE48-BC1EB26DBBB7}"/>
              </a:ext>
            </a:extLst>
          </p:cNvPr>
          <p:cNvSpPr txBox="1"/>
          <p:nvPr/>
        </p:nvSpPr>
        <p:spPr>
          <a:xfrm>
            <a:off x="753414" y="2514728"/>
            <a:ext cx="10681993" cy="2708434"/>
          </a:xfrm>
          <a:prstGeom prst="rect">
            <a:avLst/>
          </a:prstGeom>
          <a:noFill/>
        </p:spPr>
        <p:txBody>
          <a:bodyPr wrap="square" rtlCol="0">
            <a:spAutoFit/>
          </a:bodyPr>
          <a:lstStyle/>
          <a:p>
            <a:pPr algn="ctr"/>
            <a:r>
              <a:rPr lang="en-US" sz="3400" dirty="0">
                <a:solidFill>
                  <a:schemeClr val="bg1"/>
                </a:solidFill>
                <a:latin typeface="BentonSans Medium" panose="02000603030000020004" pitchFamily="2" charset="0"/>
              </a:rPr>
              <a:t>WEEKLY - 13% say they’re bisexual</a:t>
            </a:r>
          </a:p>
          <a:p>
            <a:r>
              <a:rPr lang="en-US" sz="3400" dirty="0">
                <a:solidFill>
                  <a:schemeClr val="bg1"/>
                </a:solidFill>
                <a:latin typeface="BentonSans Medium" panose="02000603030000020004" pitchFamily="2" charset="0"/>
              </a:rPr>
              <a:t> </a:t>
            </a:r>
          </a:p>
          <a:p>
            <a:pPr algn="ctr"/>
            <a:r>
              <a:rPr lang="en-US" sz="3400" dirty="0">
                <a:solidFill>
                  <a:schemeClr val="bg1"/>
                </a:solidFill>
                <a:latin typeface="BentonSans Medium" panose="02000603030000020004" pitchFamily="2" charset="0"/>
              </a:rPr>
              <a:t>DAILY - 20% say they’re bisexual</a:t>
            </a:r>
          </a:p>
          <a:p>
            <a:pPr algn="ctr"/>
            <a:endParaRPr lang="en-US" sz="3400" dirty="0">
              <a:solidFill>
                <a:schemeClr val="bg1"/>
              </a:solidFill>
              <a:latin typeface="BentonSans Medium" panose="02000603030000020004" pitchFamily="2" charset="0"/>
            </a:endParaRPr>
          </a:p>
          <a:p>
            <a:pPr algn="ctr"/>
            <a:r>
              <a:rPr lang="en-US" sz="3400" dirty="0">
                <a:solidFill>
                  <a:schemeClr val="bg1"/>
                </a:solidFill>
                <a:latin typeface="BentonSans Medium" panose="02000603030000020004" pitchFamily="2" charset="0"/>
              </a:rPr>
              <a:t>MULTIPLE TIMES DAILY -27% say they’re bisexual</a:t>
            </a:r>
            <a:endParaRPr lang="en-US" sz="3400" dirty="0">
              <a:solidFill>
                <a:schemeClr val="bg1"/>
              </a:solidFill>
              <a:effectLst>
                <a:outerShdw blurRad="38100" dist="38100" dir="2700000" algn="tl">
                  <a:srgbClr val="000000">
                    <a:alpha val="43137"/>
                  </a:srgbClr>
                </a:outerShdw>
              </a:effectLst>
              <a:latin typeface="BentonSans Medium" panose="02000603030000020004" pitchFamily="2" charset="0"/>
              <a:ea typeface="Barlow Regular"/>
              <a:cs typeface="Segoe UI" panose="020B0502040204020203" pitchFamily="34" charset="0"/>
            </a:endParaRPr>
          </a:p>
        </p:txBody>
      </p:sp>
      <p:sp>
        <p:nvSpPr>
          <p:cNvPr id="5" name="TextBox 4">
            <a:extLst>
              <a:ext uri="{FF2B5EF4-FFF2-40B4-BE49-F238E27FC236}">
                <a16:creationId xmlns:a16="http://schemas.microsoft.com/office/drawing/2014/main" id="{2D17CE82-4B57-3D41-8613-F46D9E5099A2}"/>
              </a:ext>
            </a:extLst>
          </p:cNvPr>
          <p:cNvSpPr txBox="1"/>
          <p:nvPr/>
        </p:nvSpPr>
        <p:spPr>
          <a:xfrm>
            <a:off x="835600" y="1198900"/>
            <a:ext cx="10517623" cy="923330"/>
          </a:xfrm>
          <a:prstGeom prst="rect">
            <a:avLst/>
          </a:prstGeom>
          <a:noFill/>
        </p:spPr>
        <p:txBody>
          <a:bodyPr wrap="none" rtlCol="0">
            <a:spAutoFit/>
          </a:bodyPr>
          <a:lstStyle/>
          <a:p>
            <a:r>
              <a:rPr lang="en-US" sz="5400" dirty="0">
                <a:solidFill>
                  <a:schemeClr val="bg1"/>
                </a:solidFill>
                <a:latin typeface="SF Sports Night" pitchFamily="2" charset="0"/>
              </a:rPr>
              <a:t>Of those who watch porn:</a:t>
            </a:r>
          </a:p>
        </p:txBody>
      </p:sp>
      <p:pic>
        <p:nvPicPr>
          <p:cNvPr id="6" name="Picture 5" descr="Shape&#10;&#10;Description automatically generated with medium confidence">
            <a:extLst>
              <a:ext uri="{FF2B5EF4-FFF2-40B4-BE49-F238E27FC236}">
                <a16:creationId xmlns:a16="http://schemas.microsoft.com/office/drawing/2014/main" id="{692C8480-2216-F74E-99C6-3220A0AFDDF0}"/>
              </a:ext>
            </a:extLst>
          </p:cNvPr>
          <p:cNvPicPr>
            <a:picLocks noChangeAspect="1"/>
          </p:cNvPicPr>
          <p:nvPr/>
        </p:nvPicPr>
        <p:blipFill>
          <a:blip r:embed="rId3">
            <a:alphaModFix amt="20000"/>
          </a:blip>
          <a:stretch>
            <a:fillRect/>
          </a:stretch>
        </p:blipFill>
        <p:spPr>
          <a:xfrm>
            <a:off x="11517594" y="6328524"/>
            <a:ext cx="551622" cy="336991"/>
          </a:xfrm>
          <a:prstGeom prst="rect">
            <a:avLst/>
          </a:prstGeom>
        </p:spPr>
      </p:pic>
    </p:spTree>
    <p:extLst>
      <p:ext uri="{BB962C8B-B14F-4D97-AF65-F5344CB8AC3E}">
        <p14:creationId xmlns:p14="http://schemas.microsoft.com/office/powerpoint/2010/main" val="1756811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descr="preencoded.png">
            <a:extLst>
              <a:ext uri="{FF2B5EF4-FFF2-40B4-BE49-F238E27FC236}">
                <a16:creationId xmlns:a16="http://schemas.microsoft.com/office/drawing/2014/main" id="{C08A4A99-383A-6E47-BC8C-CA06B388BB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3975" y="261893"/>
            <a:ext cx="12836770" cy="1142364"/>
          </a:xfrm>
          <a:prstGeom prst="rect">
            <a:avLst/>
          </a:prstGeom>
        </p:spPr>
      </p:pic>
      <p:sp>
        <p:nvSpPr>
          <p:cNvPr id="3" name="Object2"/>
          <p:cNvSpPr/>
          <p:nvPr/>
        </p:nvSpPr>
        <p:spPr>
          <a:xfrm>
            <a:off x="709079" y="168304"/>
            <a:ext cx="10770661" cy="1394858"/>
          </a:xfrm>
          <a:prstGeom prst="rect">
            <a:avLst/>
          </a:prstGeom>
          <a:noFill/>
          <a:ln/>
        </p:spPr>
        <p:txBody>
          <a:bodyPr wrap="square" lIns="0" tIns="0" rIns="0" bIns="0" rtlCol="0" anchor="ctr">
            <a:normAutofit/>
          </a:bodyPr>
          <a:lstStyle/>
          <a:p>
            <a:pPr algn="ctr">
              <a:lnSpc>
                <a:spcPts val="5100"/>
              </a:lnSpc>
            </a:pPr>
            <a:r>
              <a:rPr lang="en-US" sz="4800" b="1" dirty="0">
                <a:solidFill>
                  <a:schemeClr val="bg1"/>
                </a:solidFill>
                <a:latin typeface="SF Sports Night" pitchFamily="2" charset="0"/>
                <a:ea typeface="Bw Darius Black" pitchFamily="34" charset="-122"/>
                <a:cs typeface="Bw Darius Black" pitchFamily="34" charset="-120"/>
              </a:rPr>
              <a:t>Porn is Waging War Against…</a:t>
            </a:r>
            <a:endParaRPr lang="en-US" sz="4800" b="1" dirty="0">
              <a:solidFill>
                <a:schemeClr val="bg1"/>
              </a:solidFill>
              <a:latin typeface="SF Sports Night" pitchFamily="2" charset="0"/>
            </a:endParaRPr>
          </a:p>
        </p:txBody>
      </p:sp>
      <p:sp>
        <p:nvSpPr>
          <p:cNvPr id="4" name="Object3"/>
          <p:cNvSpPr/>
          <p:nvPr/>
        </p:nvSpPr>
        <p:spPr>
          <a:xfrm>
            <a:off x="1075507" y="2452687"/>
            <a:ext cx="10037809" cy="733425"/>
          </a:xfrm>
          <a:prstGeom prst="rect">
            <a:avLst/>
          </a:prstGeom>
          <a:noFill/>
          <a:ln/>
        </p:spPr>
        <p:txBody>
          <a:bodyPr wrap="square" lIns="0" tIns="0" rIns="0" bIns="0" rtlCol="0" anchor="t">
            <a:normAutofit/>
          </a:bodyPr>
          <a:lstStyle/>
          <a:p>
            <a:pPr algn="l">
              <a:lnSpc>
                <a:spcPts val="3100"/>
              </a:lnSpc>
            </a:pPr>
            <a:r>
              <a:rPr lang="en-US" sz="3600" b="1" dirty="0">
                <a:solidFill>
                  <a:srgbClr val="13322B"/>
                </a:solidFill>
                <a:latin typeface="BentonSans Medium" panose="02000603030000020004" pitchFamily="2" charset="0"/>
                <a:ea typeface="Mulish" pitchFamily="34" charset="-122"/>
                <a:cs typeface="Mulish" pitchFamily="34" charset="-120"/>
              </a:rPr>
              <a:t>HEALTHY SEXUALITY</a:t>
            </a:r>
            <a:endParaRPr lang="en-US" sz="1800" b="1" dirty="0">
              <a:latin typeface="BentonSans Medium" panose="02000603030000020004" pitchFamily="2" charset="0"/>
            </a:endParaRPr>
          </a:p>
        </p:txBody>
      </p:sp>
      <p:pic>
        <p:nvPicPr>
          <p:cNvPr id="5" name="Picture 4" descr="Shape&#10;&#10;Description automatically generated with medium confidence">
            <a:extLst>
              <a:ext uri="{FF2B5EF4-FFF2-40B4-BE49-F238E27FC236}">
                <a16:creationId xmlns:a16="http://schemas.microsoft.com/office/drawing/2014/main" id="{D7D178EA-C5F5-B742-9768-C049C6EAFAD1}"/>
              </a:ext>
            </a:extLst>
          </p:cNvPr>
          <p:cNvPicPr>
            <a:picLocks noChangeAspect="1"/>
          </p:cNvPicPr>
          <p:nvPr/>
        </p:nvPicPr>
        <p:blipFill>
          <a:blip r:embed="rId5">
            <a:alphaModFix amt="20000"/>
          </a:blip>
          <a:stretch>
            <a:fillRect/>
          </a:stretch>
        </p:blipFill>
        <p:spPr>
          <a:xfrm>
            <a:off x="11517594" y="6328524"/>
            <a:ext cx="551622" cy="336991"/>
          </a:xfrm>
          <a:prstGeom prst="rect">
            <a:avLst/>
          </a:prstGeom>
        </p:spPr>
      </p:pic>
      <p:pic>
        <p:nvPicPr>
          <p:cNvPr id="7" name="Object 3" descr="preencoded.png">
            <a:extLst>
              <a:ext uri="{FF2B5EF4-FFF2-40B4-BE49-F238E27FC236}">
                <a16:creationId xmlns:a16="http://schemas.microsoft.com/office/drawing/2014/main" id="{C107CFBD-3DBC-074C-95D0-8E498D954DB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72182" y="3186112"/>
            <a:ext cx="10037809" cy="733425"/>
          </a:xfrm>
          <a:prstGeom prst="rect">
            <a:avLst/>
          </a:prstGeom>
        </p:spPr>
      </p:pic>
      <p:sp>
        <p:nvSpPr>
          <p:cNvPr id="8" name="TextBox 7">
            <a:extLst>
              <a:ext uri="{FF2B5EF4-FFF2-40B4-BE49-F238E27FC236}">
                <a16:creationId xmlns:a16="http://schemas.microsoft.com/office/drawing/2014/main" id="{BD70733D-B97F-324C-9511-EE55896456E7}"/>
              </a:ext>
            </a:extLst>
          </p:cNvPr>
          <p:cNvSpPr txBox="1"/>
          <p:nvPr/>
        </p:nvSpPr>
        <p:spPr>
          <a:xfrm>
            <a:off x="1271456" y="3235099"/>
            <a:ext cx="9668688" cy="584775"/>
          </a:xfrm>
          <a:prstGeom prst="rect">
            <a:avLst/>
          </a:prstGeom>
          <a:noFill/>
        </p:spPr>
        <p:txBody>
          <a:bodyPr wrap="square" rtlCol="0">
            <a:spAutoFit/>
          </a:bodyPr>
          <a:lstStyle/>
          <a:p>
            <a:r>
              <a:rPr lang="en-US" sz="3200" b="1" dirty="0">
                <a:solidFill>
                  <a:srgbClr val="2D2D2F"/>
                </a:solidFill>
                <a:latin typeface="BentonSans Regular" panose="02000503040000020004" pitchFamily="2" charset="0"/>
              </a:rPr>
              <a:t>Porn users are less sexually satisfied than non-users.</a:t>
            </a:r>
          </a:p>
        </p:txBody>
      </p:sp>
      <p:pic>
        <p:nvPicPr>
          <p:cNvPr id="9" name="Object 3" descr="preencoded.png">
            <a:extLst>
              <a:ext uri="{FF2B5EF4-FFF2-40B4-BE49-F238E27FC236}">
                <a16:creationId xmlns:a16="http://schemas.microsoft.com/office/drawing/2014/main" id="{19CFF806-63CE-144A-B4C7-B86F239ACE6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72182" y="4080755"/>
            <a:ext cx="10037809" cy="733425"/>
          </a:xfrm>
          <a:prstGeom prst="rect">
            <a:avLst/>
          </a:prstGeom>
        </p:spPr>
      </p:pic>
      <p:sp>
        <p:nvSpPr>
          <p:cNvPr id="10" name="TextBox 9">
            <a:extLst>
              <a:ext uri="{FF2B5EF4-FFF2-40B4-BE49-F238E27FC236}">
                <a16:creationId xmlns:a16="http://schemas.microsoft.com/office/drawing/2014/main" id="{DB6D2683-E6E4-9040-ABA9-672D6FE0E0F2}"/>
              </a:ext>
            </a:extLst>
          </p:cNvPr>
          <p:cNvSpPr txBox="1"/>
          <p:nvPr/>
        </p:nvSpPr>
        <p:spPr>
          <a:xfrm>
            <a:off x="1271456" y="4129742"/>
            <a:ext cx="9668688" cy="584775"/>
          </a:xfrm>
          <a:prstGeom prst="rect">
            <a:avLst/>
          </a:prstGeom>
          <a:noFill/>
        </p:spPr>
        <p:txBody>
          <a:bodyPr wrap="square" rtlCol="0">
            <a:spAutoFit/>
          </a:bodyPr>
          <a:lstStyle/>
          <a:p>
            <a:r>
              <a:rPr lang="en-US" sz="3200" b="1" dirty="0">
                <a:solidFill>
                  <a:srgbClr val="2D2D2F"/>
                </a:solidFill>
                <a:latin typeface="BentonSans Regular" panose="02000503040000020004" pitchFamily="2" charset="0"/>
              </a:rPr>
              <a:t>Porn can change your sexual preferences.</a:t>
            </a:r>
          </a:p>
        </p:txBody>
      </p:sp>
      <p:pic>
        <p:nvPicPr>
          <p:cNvPr id="11" name="Object 3" descr="preencoded.png">
            <a:extLst>
              <a:ext uri="{FF2B5EF4-FFF2-40B4-BE49-F238E27FC236}">
                <a16:creationId xmlns:a16="http://schemas.microsoft.com/office/drawing/2014/main" id="{36BB9672-48B6-174D-B952-11626CB2025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75507" y="4975398"/>
            <a:ext cx="10037809" cy="733425"/>
          </a:xfrm>
          <a:prstGeom prst="rect">
            <a:avLst/>
          </a:prstGeom>
        </p:spPr>
      </p:pic>
      <p:sp>
        <p:nvSpPr>
          <p:cNvPr id="12" name="TextBox 11">
            <a:extLst>
              <a:ext uri="{FF2B5EF4-FFF2-40B4-BE49-F238E27FC236}">
                <a16:creationId xmlns:a16="http://schemas.microsoft.com/office/drawing/2014/main" id="{6277B2AA-0DEF-E845-A935-BFDDB8897160}"/>
              </a:ext>
            </a:extLst>
          </p:cNvPr>
          <p:cNvSpPr txBox="1"/>
          <p:nvPr/>
        </p:nvSpPr>
        <p:spPr>
          <a:xfrm>
            <a:off x="1274781" y="5024385"/>
            <a:ext cx="9668688" cy="584775"/>
          </a:xfrm>
          <a:prstGeom prst="rect">
            <a:avLst/>
          </a:prstGeom>
          <a:noFill/>
        </p:spPr>
        <p:txBody>
          <a:bodyPr wrap="square" rtlCol="0">
            <a:spAutoFit/>
          </a:bodyPr>
          <a:lstStyle/>
          <a:p>
            <a:r>
              <a:rPr lang="en-US" sz="3200" b="1" dirty="0">
                <a:solidFill>
                  <a:srgbClr val="2D2D2F"/>
                </a:solidFill>
                <a:latin typeface="BentonSans Regular" panose="02000503040000020004" pitchFamily="2" charset="0"/>
              </a:rPr>
              <a:t>Porn-Induced Erectile Dysfunction</a:t>
            </a:r>
          </a:p>
        </p:txBody>
      </p:sp>
    </p:spTree>
    <p:extLst>
      <p:ext uri="{BB962C8B-B14F-4D97-AF65-F5344CB8AC3E}">
        <p14:creationId xmlns:p14="http://schemas.microsoft.com/office/powerpoint/2010/main" val="154602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3179.JPG">
            <a:extLst>
              <a:ext uri="{FF2B5EF4-FFF2-40B4-BE49-F238E27FC236}">
                <a16:creationId xmlns:a16="http://schemas.microsoft.com/office/drawing/2014/main" id="{41F359D0-8CBF-F045-962A-0562823AAEC3}"/>
              </a:ext>
            </a:extLst>
          </p:cNvPr>
          <p:cNvPicPr>
            <a:picLocks noChangeAspect="1"/>
          </p:cNvPicPr>
          <p:nvPr/>
        </p:nvPicPr>
        <p:blipFill rotWithShape="1">
          <a:blip r:embed="rId2">
            <a:extLst>
              <a:ext uri="{28A0092B-C50C-407E-A947-70E740481C1C}">
                <a14:useLocalDpi xmlns:a14="http://schemas.microsoft.com/office/drawing/2010/main" val="0"/>
              </a:ext>
            </a:extLst>
          </a:blip>
          <a:srcRect l="17443" r="12500" b="5114"/>
          <a:stretch/>
        </p:blipFill>
        <p:spPr>
          <a:xfrm rot="5400000">
            <a:off x="2662866" y="-2671133"/>
            <a:ext cx="6858000" cy="12200270"/>
          </a:xfrm>
          <a:prstGeom prst="rect">
            <a:avLst/>
          </a:prstGeom>
        </p:spPr>
      </p:pic>
      <p:pic>
        <p:nvPicPr>
          <p:cNvPr id="4" name="White Arrows.png" descr="White Arrows.png">
            <a:extLst>
              <a:ext uri="{FF2B5EF4-FFF2-40B4-BE49-F238E27FC236}">
                <a16:creationId xmlns:a16="http://schemas.microsoft.com/office/drawing/2014/main" id="{37DD1CA1-C2CB-D344-B889-BB1CCE59F77A}"/>
              </a:ext>
            </a:extLst>
          </p:cNvPr>
          <p:cNvPicPr>
            <a:picLocks noChangeAspect="1"/>
          </p:cNvPicPr>
          <p:nvPr/>
        </p:nvPicPr>
        <p:blipFill>
          <a:blip r:embed="rId3"/>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318617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descr="preencoded.png">
            <a:extLst>
              <a:ext uri="{FF2B5EF4-FFF2-40B4-BE49-F238E27FC236}">
                <a16:creationId xmlns:a16="http://schemas.microsoft.com/office/drawing/2014/main" id="{299B4B3C-B39F-EA47-AEC0-691E3601D90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 y="2245178"/>
            <a:ext cx="12188824" cy="2367643"/>
          </a:xfrm>
          <a:prstGeom prst="rect">
            <a:avLst/>
          </a:prstGeom>
        </p:spPr>
      </p:pic>
      <p:sp>
        <p:nvSpPr>
          <p:cNvPr id="4" name="TextBox 3">
            <a:extLst>
              <a:ext uri="{FF2B5EF4-FFF2-40B4-BE49-F238E27FC236}">
                <a16:creationId xmlns:a16="http://schemas.microsoft.com/office/drawing/2014/main" id="{A5F12D4F-C068-DA4A-9003-BD44D768EC73}"/>
              </a:ext>
            </a:extLst>
          </p:cNvPr>
          <p:cNvSpPr txBox="1"/>
          <p:nvPr/>
        </p:nvSpPr>
        <p:spPr>
          <a:xfrm>
            <a:off x="738644" y="2828835"/>
            <a:ext cx="10711535" cy="1200329"/>
          </a:xfrm>
          <a:prstGeom prst="rect">
            <a:avLst/>
          </a:prstGeom>
          <a:noFill/>
        </p:spPr>
        <p:txBody>
          <a:bodyPr wrap="square" rtlCol="0">
            <a:spAutoFit/>
          </a:bodyPr>
          <a:lstStyle/>
          <a:p>
            <a:pPr algn="ctr"/>
            <a:r>
              <a:rPr lang="en-US" sz="3600" b="1" dirty="0">
                <a:solidFill>
                  <a:schemeClr val="bg1"/>
                </a:solidFill>
                <a:latin typeface="BentonSans Regular" panose="02000503040000020004" pitchFamily="2" charset="0"/>
              </a:rPr>
              <a:t>In 1992, only 5% of men under forty had E.D., </a:t>
            </a:r>
          </a:p>
          <a:p>
            <a:pPr algn="ctr"/>
            <a:r>
              <a:rPr lang="en-US" sz="3600" b="1" dirty="0">
                <a:solidFill>
                  <a:schemeClr val="bg1"/>
                </a:solidFill>
                <a:latin typeface="BentonSans Regular" panose="02000503040000020004" pitchFamily="2" charset="0"/>
              </a:rPr>
              <a:t>but by 2014, it went to 33%</a:t>
            </a:r>
          </a:p>
        </p:txBody>
      </p:sp>
      <p:pic>
        <p:nvPicPr>
          <p:cNvPr id="6" name="Picture 5" descr="Shape&#10;&#10;Description automatically generated with medium confidence">
            <a:extLst>
              <a:ext uri="{FF2B5EF4-FFF2-40B4-BE49-F238E27FC236}">
                <a16:creationId xmlns:a16="http://schemas.microsoft.com/office/drawing/2014/main" id="{A991E48C-85DA-CF41-ACC6-3A321E17C7F2}"/>
              </a:ext>
            </a:extLst>
          </p:cNvPr>
          <p:cNvPicPr>
            <a:picLocks noChangeAspect="1"/>
          </p:cNvPicPr>
          <p:nvPr/>
        </p:nvPicPr>
        <p:blipFill>
          <a:blip r:embed="rId4">
            <a:alphaModFix amt="20000"/>
          </a:blip>
          <a:stretch>
            <a:fillRect/>
          </a:stretch>
        </p:blipFill>
        <p:spPr>
          <a:xfrm>
            <a:off x="11517594" y="6328524"/>
            <a:ext cx="551622" cy="336991"/>
          </a:xfrm>
          <a:prstGeom prst="rect">
            <a:avLst/>
          </a:prstGeom>
        </p:spPr>
      </p:pic>
    </p:spTree>
    <p:extLst>
      <p:ext uri="{BB962C8B-B14F-4D97-AF65-F5344CB8AC3E}">
        <p14:creationId xmlns:p14="http://schemas.microsoft.com/office/powerpoint/2010/main" val="2336767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1174159" y="649608"/>
            <a:ext cx="9840507" cy="2092336"/>
            <a:chOff x="1174465" y="891959"/>
            <a:chExt cx="9843070" cy="2092881"/>
          </a:xfrm>
        </p:grpSpPr>
        <p:sp>
          <p:nvSpPr>
            <p:cNvPr id="164" name="Google Shape;164;p5"/>
            <p:cNvSpPr txBox="1"/>
            <p:nvPr/>
          </p:nvSpPr>
          <p:spPr>
            <a:xfrm>
              <a:off x="2087687" y="891959"/>
              <a:ext cx="2523321" cy="2092881"/>
            </a:xfrm>
            <a:prstGeom prst="rect">
              <a:avLst/>
            </a:prstGeom>
            <a:noFill/>
            <a:ln>
              <a:noFill/>
            </a:ln>
          </p:spPr>
          <p:txBody>
            <a:bodyPr spcFirstLastPara="1" wrap="square" lIns="91401" tIns="45688" rIns="91401" bIns="45688" anchor="t" anchorCtr="0">
              <a:spAutoFit/>
            </a:bodyPr>
            <a:lstStyle/>
            <a:p>
              <a:pPr algn="ctr"/>
              <a:r>
                <a:rPr lang="en-US" sz="12996">
                  <a:solidFill>
                    <a:srgbClr val="EB6E4A"/>
                  </a:solidFill>
                  <a:latin typeface="Calibri"/>
                  <a:ea typeface="Calibri"/>
                  <a:cs typeface="Calibri"/>
                  <a:sym typeface="Calibri"/>
                </a:rPr>
                <a:t>7%</a:t>
              </a:r>
              <a:endParaRPr sz="1799"/>
            </a:p>
          </p:txBody>
        </p:sp>
        <p:sp>
          <p:nvSpPr>
            <p:cNvPr id="165" name="Google Shape;165;p5"/>
            <p:cNvSpPr txBox="1"/>
            <p:nvPr/>
          </p:nvSpPr>
          <p:spPr>
            <a:xfrm>
              <a:off x="4708478" y="1276680"/>
              <a:ext cx="6309057" cy="1323439"/>
            </a:xfrm>
            <a:prstGeom prst="rect">
              <a:avLst/>
            </a:prstGeom>
            <a:noFill/>
            <a:ln>
              <a:noFill/>
            </a:ln>
          </p:spPr>
          <p:txBody>
            <a:bodyPr spcFirstLastPara="1" wrap="square" lIns="91401" tIns="45688" rIns="91401" bIns="45688" anchor="t" anchorCtr="0">
              <a:spAutoFit/>
            </a:bodyPr>
            <a:lstStyle/>
            <a:p>
              <a:r>
                <a:rPr lang="en-US" sz="3999">
                  <a:solidFill>
                    <a:srgbClr val="026654"/>
                  </a:solidFill>
                  <a:latin typeface="Calibri"/>
                  <a:ea typeface="Calibri"/>
                  <a:cs typeface="Calibri"/>
                  <a:sym typeface="Calibri"/>
                </a:rPr>
                <a:t>of pastors have a resource to address pornography</a:t>
              </a:r>
              <a:r>
                <a:rPr lang="en-US" sz="3999" baseline="30000">
                  <a:solidFill>
                    <a:srgbClr val="026654"/>
                  </a:solidFill>
                  <a:latin typeface="Calibri"/>
                  <a:ea typeface="Calibri"/>
                  <a:cs typeface="Calibri"/>
                  <a:sym typeface="Calibri"/>
                </a:rPr>
                <a:t>*</a:t>
              </a:r>
              <a:endParaRPr sz="1799" baseline="30000">
                <a:solidFill>
                  <a:srgbClr val="026654"/>
                </a:solidFill>
                <a:latin typeface="Calibri"/>
                <a:ea typeface="Calibri"/>
                <a:cs typeface="Calibri"/>
                <a:sym typeface="Calibri"/>
              </a:endParaRPr>
            </a:p>
          </p:txBody>
        </p:sp>
        <p:sp>
          <p:nvSpPr>
            <p:cNvPr id="166" name="Google Shape;166;p5"/>
            <p:cNvSpPr txBox="1"/>
            <p:nvPr/>
          </p:nvSpPr>
          <p:spPr>
            <a:xfrm>
              <a:off x="1174465" y="1584456"/>
              <a:ext cx="1560394" cy="707886"/>
            </a:xfrm>
            <a:prstGeom prst="rect">
              <a:avLst/>
            </a:prstGeom>
            <a:noFill/>
            <a:ln>
              <a:noFill/>
            </a:ln>
          </p:spPr>
          <p:txBody>
            <a:bodyPr spcFirstLastPara="1" wrap="square" lIns="91401" tIns="45688" rIns="91401" bIns="45688" anchor="t" anchorCtr="0">
              <a:spAutoFit/>
            </a:bodyPr>
            <a:lstStyle/>
            <a:p>
              <a:r>
                <a:rPr lang="en-US" sz="3999">
                  <a:solidFill>
                    <a:srgbClr val="026654"/>
                  </a:solidFill>
                  <a:latin typeface="Calibri"/>
                  <a:ea typeface="Calibri"/>
                  <a:cs typeface="Calibri"/>
                  <a:sym typeface="Calibri"/>
                </a:rPr>
                <a:t>only</a:t>
              </a:r>
              <a:endParaRPr sz="1799">
                <a:solidFill>
                  <a:srgbClr val="026654"/>
                </a:solidFill>
                <a:latin typeface="Calibri"/>
                <a:ea typeface="Calibri"/>
                <a:cs typeface="Calibri"/>
                <a:sym typeface="Calibri"/>
              </a:endParaRPr>
            </a:p>
          </p:txBody>
        </p:sp>
      </p:grpSp>
      <p:grpSp>
        <p:nvGrpSpPr>
          <p:cNvPr id="167" name="Google Shape;167;p5"/>
          <p:cNvGrpSpPr/>
          <p:nvPr/>
        </p:nvGrpSpPr>
        <p:grpSpPr>
          <a:xfrm>
            <a:off x="1174159" y="3222073"/>
            <a:ext cx="9840507" cy="2294002"/>
            <a:chOff x="1174465" y="3579541"/>
            <a:chExt cx="9843070" cy="2294600"/>
          </a:xfrm>
        </p:grpSpPr>
        <p:sp>
          <p:nvSpPr>
            <p:cNvPr id="168" name="Google Shape;168;p5"/>
            <p:cNvSpPr txBox="1"/>
            <p:nvPr/>
          </p:nvSpPr>
          <p:spPr>
            <a:xfrm>
              <a:off x="1364337" y="3757345"/>
              <a:ext cx="9463326" cy="1754326"/>
            </a:xfrm>
            <a:prstGeom prst="rect">
              <a:avLst/>
            </a:prstGeom>
            <a:noFill/>
            <a:ln>
              <a:noFill/>
            </a:ln>
          </p:spPr>
          <p:txBody>
            <a:bodyPr spcFirstLastPara="1" wrap="square" lIns="91401" tIns="45688" rIns="91401" bIns="45688" anchor="t" anchorCtr="0">
              <a:spAutoFit/>
            </a:bodyPr>
            <a:lstStyle/>
            <a:p>
              <a:r>
                <a:rPr lang="en-US" sz="3599" b="1">
                  <a:solidFill>
                    <a:srgbClr val="026654"/>
                  </a:solidFill>
                  <a:latin typeface="Arial"/>
                  <a:ea typeface="Arial"/>
                  <a:cs typeface="Arial"/>
                  <a:sym typeface="Arial"/>
                </a:rPr>
                <a:t>Freedom Fight is equipping the church and its leaders with a ready-made porn addiction recovery / discipleship solution</a:t>
              </a:r>
              <a:endParaRPr sz="1799"/>
            </a:p>
          </p:txBody>
        </p:sp>
        <p:sp>
          <p:nvSpPr>
            <p:cNvPr id="169" name="Google Shape;169;p5"/>
            <p:cNvSpPr/>
            <p:nvPr/>
          </p:nvSpPr>
          <p:spPr>
            <a:xfrm>
              <a:off x="1174465" y="3579541"/>
              <a:ext cx="9843070" cy="2294600"/>
            </a:xfrm>
            <a:prstGeom prst="roundRect">
              <a:avLst>
                <a:gd name="adj" fmla="val 16667"/>
              </a:avLst>
            </a:prstGeom>
            <a:solidFill>
              <a:srgbClr val="026654">
                <a:alpha val="16862"/>
              </a:srgbClr>
            </a:solidFill>
            <a:ln>
              <a:noFill/>
            </a:ln>
          </p:spPr>
          <p:txBody>
            <a:bodyPr spcFirstLastPara="1" wrap="square" lIns="91401" tIns="45688" rIns="91401" bIns="45688" anchor="ctr" anchorCtr="0">
              <a:noAutofit/>
            </a:bodyPr>
            <a:lstStyle/>
            <a:p>
              <a:pPr algn="ctr"/>
              <a:endParaRPr sz="3599" b="1">
                <a:solidFill>
                  <a:schemeClr val="lt1"/>
                </a:solidFill>
                <a:latin typeface="Arial"/>
                <a:ea typeface="Arial"/>
                <a:cs typeface="Arial"/>
                <a:sym typeface="Arial"/>
              </a:endParaRPr>
            </a:p>
          </p:txBody>
        </p:sp>
      </p:grpSp>
      <p:pic>
        <p:nvPicPr>
          <p:cNvPr id="170" name="Google Shape;170;p5"/>
          <p:cNvPicPr preferRelativeResize="0"/>
          <p:nvPr/>
        </p:nvPicPr>
        <p:blipFill rotWithShape="1">
          <a:blip r:embed="rId3">
            <a:alphaModFix/>
          </a:blip>
          <a:srcRect/>
          <a:stretch/>
        </p:blipFill>
        <p:spPr>
          <a:xfrm>
            <a:off x="433108" y="6226712"/>
            <a:ext cx="1923302" cy="294906"/>
          </a:xfrm>
          <a:prstGeom prst="rect">
            <a:avLst/>
          </a:prstGeom>
          <a:noFill/>
          <a:ln>
            <a:noFill/>
          </a:ln>
        </p:spPr>
      </p:pic>
      <p:sp>
        <p:nvSpPr>
          <p:cNvPr id="171" name="Google Shape;171;p5"/>
          <p:cNvSpPr txBox="1"/>
          <p:nvPr/>
        </p:nvSpPr>
        <p:spPr>
          <a:xfrm>
            <a:off x="5325209" y="6204931"/>
            <a:ext cx="5689456" cy="338466"/>
          </a:xfrm>
          <a:prstGeom prst="rect">
            <a:avLst/>
          </a:prstGeom>
          <a:noFill/>
          <a:ln>
            <a:noFill/>
          </a:ln>
        </p:spPr>
        <p:txBody>
          <a:bodyPr spcFirstLastPara="1" wrap="square" lIns="91401" tIns="45688" rIns="91401" bIns="45688" anchor="t" anchorCtr="0">
            <a:spAutoFit/>
          </a:bodyPr>
          <a:lstStyle/>
          <a:p>
            <a:pPr algn="r"/>
            <a:r>
              <a:rPr lang="en-US" sz="1600" baseline="30000">
                <a:solidFill>
                  <a:srgbClr val="026654"/>
                </a:solidFill>
                <a:latin typeface="Calibri"/>
                <a:ea typeface="Calibri"/>
                <a:cs typeface="Calibri"/>
                <a:sym typeface="Calibri"/>
              </a:rPr>
              <a:t>*</a:t>
            </a:r>
            <a:r>
              <a:rPr lang="en-US" sz="1600">
                <a:solidFill>
                  <a:srgbClr val="026654"/>
                </a:solidFill>
                <a:latin typeface="Calibri"/>
                <a:ea typeface="Calibri"/>
                <a:cs typeface="Calibri"/>
                <a:sym typeface="Calibri"/>
              </a:rPr>
              <a:t>Barna survey, CharismaNews 2018</a:t>
            </a:r>
            <a:endParaRPr sz="1799"/>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674E"/>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7250" y="2438400"/>
            <a:ext cx="10496550" cy="2000250"/>
          </a:xfrm>
          <a:prstGeom prst="rect">
            <a:avLst/>
          </a:prstGeom>
        </p:spPr>
      </p:pic>
      <p:sp>
        <p:nvSpPr>
          <p:cNvPr id="6" name="Object3">
            <a:extLst>
              <a:ext uri="{FF2B5EF4-FFF2-40B4-BE49-F238E27FC236}">
                <a16:creationId xmlns:a16="http://schemas.microsoft.com/office/drawing/2014/main" id="{DCCFD5BF-A820-AD4B-AA0D-06270591FD50}"/>
              </a:ext>
            </a:extLst>
          </p:cNvPr>
          <p:cNvSpPr/>
          <p:nvPr/>
        </p:nvSpPr>
        <p:spPr>
          <a:xfrm>
            <a:off x="1223474" y="2693745"/>
            <a:ext cx="9741876" cy="2000250"/>
          </a:xfrm>
          <a:prstGeom prst="rect">
            <a:avLst/>
          </a:prstGeom>
          <a:noFill/>
          <a:ln/>
        </p:spPr>
        <p:txBody>
          <a:bodyPr wrap="square" lIns="0" tIns="0" rIns="0" bIns="0" rtlCol="0" anchor="ctr">
            <a:normAutofit/>
          </a:bodyPr>
          <a:lstStyle/>
          <a:p>
            <a:pPr algn="ctr">
              <a:lnSpc>
                <a:spcPts val="5100"/>
              </a:lnSpc>
            </a:pPr>
            <a:r>
              <a:rPr lang="en-US" sz="9600" b="1" dirty="0">
                <a:solidFill>
                  <a:schemeClr val="bg1"/>
                </a:solidFill>
                <a:latin typeface="SF Sports Night" pitchFamily="2" charset="0"/>
                <a:ea typeface="Bw Darius Black" pitchFamily="34" charset="-122"/>
                <a:cs typeface="Bw Darius Black" pitchFamily="34" charset="-120"/>
              </a:rPr>
              <a:t>It’s ADDICTIVE</a:t>
            </a:r>
          </a:p>
        </p:txBody>
      </p:sp>
      <p:pic>
        <p:nvPicPr>
          <p:cNvPr id="7" name="White Arrows.png" descr="White Arrows.png">
            <a:extLst>
              <a:ext uri="{FF2B5EF4-FFF2-40B4-BE49-F238E27FC236}">
                <a16:creationId xmlns:a16="http://schemas.microsoft.com/office/drawing/2014/main" id="{E771569F-2D68-A94E-8B5B-E22FE2C8B3B6}"/>
              </a:ext>
            </a:extLst>
          </p:cNvPr>
          <p:cNvPicPr>
            <a:picLocks noChangeAspect="1"/>
          </p:cNvPicPr>
          <p:nvPr/>
        </p:nvPicPr>
        <p:blipFill>
          <a:blip r:embed="rId5"/>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233308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D2D2F"/>
        </a:solidFill>
        <a:effectLst/>
      </p:bgPr>
    </p:bg>
    <p:spTree>
      <p:nvGrpSpPr>
        <p:cNvPr id="1" name=""/>
        <p:cNvGrpSpPr/>
        <p:nvPr/>
      </p:nvGrpSpPr>
      <p:grpSpPr>
        <a:xfrm>
          <a:off x="0" y="0"/>
          <a:ext cx="0" cy="0"/>
          <a:chOff x="0" y="0"/>
          <a:chExt cx="0" cy="0"/>
        </a:xfrm>
      </p:grpSpPr>
      <p:pic>
        <p:nvPicPr>
          <p:cNvPr id="5" name="Picture 4" descr="11-Easy-Ways-To-Boost-Dopamine-Without-Medication.jpg">
            <a:extLst>
              <a:ext uri="{FF2B5EF4-FFF2-40B4-BE49-F238E27FC236}">
                <a16:creationId xmlns:a16="http://schemas.microsoft.com/office/drawing/2014/main" id="{67AA6837-7F54-C34D-AFCB-5C6F633B0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59" y="-486632"/>
            <a:ext cx="11457305" cy="757000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B317A55F-9E5B-274C-917B-1DD0B64833A1}"/>
              </a:ext>
            </a:extLst>
          </p:cNvPr>
          <p:cNvPicPr>
            <a:picLocks noChangeAspect="1"/>
          </p:cNvPicPr>
          <p:nvPr/>
        </p:nvPicPr>
        <p:blipFill>
          <a:blip r:embed="rId4">
            <a:alphaModFix amt="20000"/>
          </a:blip>
          <a:stretch>
            <a:fillRect/>
          </a:stretch>
        </p:blipFill>
        <p:spPr>
          <a:xfrm>
            <a:off x="11517594" y="6328524"/>
            <a:ext cx="551622" cy="336991"/>
          </a:xfrm>
          <a:prstGeom prst="rect">
            <a:avLst/>
          </a:prstGeom>
        </p:spPr>
      </p:pic>
    </p:spTree>
    <p:extLst>
      <p:ext uri="{BB962C8B-B14F-4D97-AF65-F5344CB8AC3E}">
        <p14:creationId xmlns:p14="http://schemas.microsoft.com/office/powerpoint/2010/main" val="2728161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pamine2.PNG">
            <a:extLst>
              <a:ext uri="{FF2B5EF4-FFF2-40B4-BE49-F238E27FC236}">
                <a16:creationId xmlns:a16="http://schemas.microsoft.com/office/drawing/2014/main" id="{5DA4885C-2C48-9C44-9EA4-CBDF0A197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672" y="1"/>
            <a:ext cx="8544054"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D5DBC6AF-1909-B548-B586-950987A3ACDA}"/>
              </a:ext>
            </a:extLst>
          </p:cNvPr>
          <p:cNvPicPr>
            <a:picLocks noChangeAspect="1"/>
          </p:cNvPicPr>
          <p:nvPr/>
        </p:nvPicPr>
        <p:blipFill>
          <a:blip r:embed="rId3">
            <a:alphaModFix amt="20000"/>
          </a:blip>
          <a:stretch>
            <a:fillRect/>
          </a:stretch>
        </p:blipFill>
        <p:spPr>
          <a:xfrm>
            <a:off x="11517594" y="6328524"/>
            <a:ext cx="551622" cy="336991"/>
          </a:xfrm>
          <a:prstGeom prst="rect">
            <a:avLst/>
          </a:prstGeom>
        </p:spPr>
      </p:pic>
    </p:spTree>
    <p:extLst>
      <p:ext uri="{BB962C8B-B14F-4D97-AF65-F5344CB8AC3E}">
        <p14:creationId xmlns:p14="http://schemas.microsoft.com/office/powerpoint/2010/main" val="404727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674E"/>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7250" y="2438400"/>
            <a:ext cx="10496550" cy="2000250"/>
          </a:xfrm>
          <a:prstGeom prst="rect">
            <a:avLst/>
          </a:prstGeom>
        </p:spPr>
      </p:pic>
      <p:sp>
        <p:nvSpPr>
          <p:cNvPr id="4" name="Object3"/>
          <p:cNvSpPr/>
          <p:nvPr/>
        </p:nvSpPr>
        <p:spPr>
          <a:xfrm>
            <a:off x="1223474" y="2693745"/>
            <a:ext cx="9741876" cy="2000250"/>
          </a:xfrm>
          <a:prstGeom prst="rect">
            <a:avLst/>
          </a:prstGeom>
          <a:noFill/>
          <a:ln/>
        </p:spPr>
        <p:txBody>
          <a:bodyPr wrap="square" lIns="0" tIns="0" rIns="0" bIns="0" rtlCol="0" anchor="ctr">
            <a:normAutofit/>
          </a:bodyPr>
          <a:lstStyle/>
          <a:p>
            <a:pPr algn="ctr">
              <a:lnSpc>
                <a:spcPts val="5100"/>
              </a:lnSpc>
            </a:pPr>
            <a:r>
              <a:rPr lang="en-US" sz="9600" b="1" dirty="0">
                <a:solidFill>
                  <a:schemeClr val="bg1"/>
                </a:solidFill>
                <a:latin typeface="SF Sports Night" pitchFamily="2" charset="0"/>
                <a:ea typeface="Bw Darius Black" pitchFamily="34" charset="-122"/>
                <a:cs typeface="Bw Darius Black" pitchFamily="34" charset="-120"/>
              </a:rPr>
              <a:t>It’s Pervasive</a:t>
            </a:r>
          </a:p>
        </p:txBody>
      </p:sp>
      <p:pic>
        <p:nvPicPr>
          <p:cNvPr id="5" name="White Arrows.png" descr="White Arrows.png">
            <a:extLst>
              <a:ext uri="{FF2B5EF4-FFF2-40B4-BE49-F238E27FC236}">
                <a16:creationId xmlns:a16="http://schemas.microsoft.com/office/drawing/2014/main" id="{7DAD4456-1F4E-4C47-80DB-DC7A07BE4886}"/>
              </a:ext>
            </a:extLst>
          </p:cNvPr>
          <p:cNvPicPr>
            <a:picLocks noChangeAspect="1"/>
          </p:cNvPicPr>
          <p:nvPr/>
        </p:nvPicPr>
        <p:blipFill>
          <a:blip r:embed="rId5"/>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8038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C298A4-4EF7-BA43-BBB1-59FB22543851}"/>
              </a:ext>
            </a:extLst>
          </p:cNvPr>
          <p:cNvPicPr>
            <a:picLocks noChangeAspect="1"/>
          </p:cNvPicPr>
          <p:nvPr/>
        </p:nvPicPr>
        <p:blipFill>
          <a:blip r:embed="rId2"/>
          <a:stretch>
            <a:fillRect/>
          </a:stretch>
        </p:blipFill>
        <p:spPr>
          <a:xfrm>
            <a:off x="0" y="7576"/>
            <a:ext cx="12202318" cy="6850424"/>
          </a:xfrm>
          <a:prstGeom prst="rect">
            <a:avLst/>
          </a:prstGeom>
        </p:spPr>
      </p:pic>
      <p:pic>
        <p:nvPicPr>
          <p:cNvPr id="3" name="White Arrows.png" descr="White Arrows.png">
            <a:extLst>
              <a:ext uri="{FF2B5EF4-FFF2-40B4-BE49-F238E27FC236}">
                <a16:creationId xmlns:a16="http://schemas.microsoft.com/office/drawing/2014/main" id="{C29B44DD-FCC6-F048-B201-05CE0644640C}"/>
              </a:ext>
            </a:extLst>
          </p:cNvPr>
          <p:cNvPicPr>
            <a:picLocks noChangeAspect="1"/>
          </p:cNvPicPr>
          <p:nvPr/>
        </p:nvPicPr>
        <p:blipFill>
          <a:blip r:embed="rId3"/>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3221821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405214-0017-DA41-9823-1AC35E2A99ED}"/>
              </a:ext>
            </a:extLst>
          </p:cNvPr>
          <p:cNvPicPr>
            <a:picLocks noChangeAspect="1"/>
          </p:cNvPicPr>
          <p:nvPr/>
        </p:nvPicPr>
        <p:blipFill>
          <a:blip r:embed="rId2"/>
          <a:stretch>
            <a:fillRect/>
          </a:stretch>
        </p:blipFill>
        <p:spPr>
          <a:xfrm>
            <a:off x="-1" y="0"/>
            <a:ext cx="12188825" cy="6858000"/>
          </a:xfrm>
          <a:prstGeom prst="rect">
            <a:avLst/>
          </a:prstGeom>
        </p:spPr>
      </p:pic>
      <p:pic>
        <p:nvPicPr>
          <p:cNvPr id="4" name="White Arrows.png" descr="White Arrows.png">
            <a:extLst>
              <a:ext uri="{FF2B5EF4-FFF2-40B4-BE49-F238E27FC236}">
                <a16:creationId xmlns:a16="http://schemas.microsoft.com/office/drawing/2014/main" id="{DB540E76-A6D6-4740-BAD9-8791E6C4F906}"/>
              </a:ext>
            </a:extLst>
          </p:cNvPr>
          <p:cNvPicPr>
            <a:picLocks noChangeAspect="1"/>
          </p:cNvPicPr>
          <p:nvPr/>
        </p:nvPicPr>
        <p:blipFill>
          <a:blip r:embed="rId3"/>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3218347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0F909E-E150-A748-98CE-2BDD93AC9DA2}"/>
              </a:ext>
            </a:extLst>
          </p:cNvPr>
          <p:cNvSpPr/>
          <p:nvPr/>
        </p:nvSpPr>
        <p:spPr>
          <a:xfrm>
            <a:off x="-457200" y="-386861"/>
            <a:ext cx="13047785" cy="75965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Brain-on-porn1.jpg">
            <a:extLst>
              <a:ext uri="{FF2B5EF4-FFF2-40B4-BE49-F238E27FC236}">
                <a16:creationId xmlns:a16="http://schemas.microsoft.com/office/drawing/2014/main" id="{E3B8421B-50FB-D74D-9804-46D00431A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214"/>
            <a:ext cx="12192000" cy="5533571"/>
          </a:xfrm>
          <a:prstGeom prst="rect">
            <a:avLst/>
          </a:prstGeom>
        </p:spPr>
      </p:pic>
      <p:pic>
        <p:nvPicPr>
          <p:cNvPr id="4" name="White Arrows.png" descr="White Arrows.png">
            <a:extLst>
              <a:ext uri="{FF2B5EF4-FFF2-40B4-BE49-F238E27FC236}">
                <a16:creationId xmlns:a16="http://schemas.microsoft.com/office/drawing/2014/main" id="{DA73D73E-DAAB-0C4A-81B1-B8FC93D2BAF4}"/>
              </a:ext>
            </a:extLst>
          </p:cNvPr>
          <p:cNvPicPr>
            <a:picLocks noChangeAspect="1"/>
          </p:cNvPicPr>
          <p:nvPr/>
        </p:nvPicPr>
        <p:blipFill>
          <a:blip r:embed="rId3"/>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3819512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sitting, person, person&#10;&#10;Description automatically generated">
            <a:extLst>
              <a:ext uri="{FF2B5EF4-FFF2-40B4-BE49-F238E27FC236}">
                <a16:creationId xmlns:a16="http://schemas.microsoft.com/office/drawing/2014/main" id="{7857C11C-3F90-BD42-8F2A-5895ED4071F2}"/>
              </a:ext>
            </a:extLst>
          </p:cNvPr>
          <p:cNvPicPr>
            <a:picLocks noChangeAspect="1"/>
          </p:cNvPicPr>
          <p:nvPr/>
        </p:nvPicPr>
        <p:blipFill>
          <a:blip r:embed="rId3"/>
          <a:stretch>
            <a:fillRect/>
          </a:stretch>
        </p:blipFill>
        <p:spPr>
          <a:xfrm>
            <a:off x="-1" y="0"/>
            <a:ext cx="12363719" cy="6858000"/>
          </a:xfrm>
          <a:prstGeom prst="rect">
            <a:avLst/>
          </a:prstGeom>
        </p:spPr>
      </p:pic>
      <p:pic>
        <p:nvPicPr>
          <p:cNvPr id="4" name="Object 3"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 y="1259681"/>
            <a:ext cx="12836770" cy="4357688"/>
          </a:xfrm>
          <a:prstGeom prst="rect">
            <a:avLst/>
          </a:prstGeom>
        </p:spPr>
      </p:pic>
      <p:sp>
        <p:nvSpPr>
          <p:cNvPr id="9" name="Object4">
            <a:extLst>
              <a:ext uri="{FF2B5EF4-FFF2-40B4-BE49-F238E27FC236}">
                <a16:creationId xmlns:a16="http://schemas.microsoft.com/office/drawing/2014/main" id="{AE8C5311-6239-D84E-BA18-665CBF81ABA3}"/>
              </a:ext>
            </a:extLst>
          </p:cNvPr>
          <p:cNvSpPr/>
          <p:nvPr/>
        </p:nvSpPr>
        <p:spPr>
          <a:xfrm>
            <a:off x="1926858" y="1769155"/>
            <a:ext cx="8335108" cy="3338740"/>
          </a:xfrm>
          <a:prstGeom prst="rect">
            <a:avLst/>
          </a:prstGeom>
          <a:noFill/>
          <a:ln/>
        </p:spPr>
        <p:txBody>
          <a:bodyPr wrap="square" lIns="0" tIns="0" rIns="0" bIns="0" rtlCol="0" anchor="ctr">
            <a:noAutofit/>
          </a:bodyPr>
          <a:lstStyle/>
          <a:p>
            <a:pPr>
              <a:lnSpc>
                <a:spcPts val="5100"/>
              </a:lnSpc>
            </a:pPr>
            <a:r>
              <a:rPr lang="en-US" sz="3600" b="1" dirty="0">
                <a:solidFill>
                  <a:schemeClr val="bg1"/>
                </a:solidFill>
                <a:latin typeface="BentonSans Medium" panose="02000603030000020004" pitchFamily="2" charset="0"/>
              </a:rPr>
              <a:t>“Flee from sexual immorality. Every other sin a person commits is outside the body, but the sexually immoral person sins against his own body.”</a:t>
            </a:r>
          </a:p>
          <a:p>
            <a:pPr algn="r">
              <a:lnSpc>
                <a:spcPts val="5100"/>
              </a:lnSpc>
            </a:pPr>
            <a:r>
              <a:rPr lang="en-US" sz="3600" b="1" dirty="0">
                <a:solidFill>
                  <a:schemeClr val="bg1"/>
                </a:solidFill>
                <a:latin typeface="BentonSans Regular" panose="02000503040000020004" pitchFamily="2" charset="0"/>
              </a:rPr>
              <a:t>1 Corinthians 6:18</a:t>
            </a:r>
            <a:endParaRPr lang="en-US" sz="3600" b="1" dirty="0">
              <a:solidFill>
                <a:schemeClr val="bg1"/>
              </a:solidFill>
              <a:latin typeface="BentonSans Regular" panose="02000503040000020004" pitchFamily="2" charset="0"/>
              <a:ea typeface="Bw Darius Black" pitchFamily="34" charset="-122"/>
              <a:cs typeface="Bw Darius Black" pitchFamily="34" charset="-120"/>
            </a:endParaRPr>
          </a:p>
        </p:txBody>
      </p:sp>
      <p:pic>
        <p:nvPicPr>
          <p:cNvPr id="5" name="White Arrows.png" descr="White Arrows.png">
            <a:extLst>
              <a:ext uri="{FF2B5EF4-FFF2-40B4-BE49-F238E27FC236}">
                <a16:creationId xmlns:a16="http://schemas.microsoft.com/office/drawing/2014/main" id="{D8CE5445-DE6E-554C-A8CE-158E28D72D8C}"/>
              </a:ext>
            </a:extLst>
          </p:cNvPr>
          <p:cNvPicPr>
            <a:picLocks noChangeAspect="1"/>
          </p:cNvPicPr>
          <p:nvPr/>
        </p:nvPicPr>
        <p:blipFill>
          <a:blip r:embed="rId6"/>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829869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descr="preencoded.png">
            <a:extLst>
              <a:ext uri="{FF2B5EF4-FFF2-40B4-BE49-F238E27FC236}">
                <a16:creationId xmlns:a16="http://schemas.microsoft.com/office/drawing/2014/main" id="{299B4B3C-B39F-EA47-AEC0-691E3601D90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 y="1985963"/>
            <a:ext cx="12188824" cy="3631406"/>
          </a:xfrm>
          <a:prstGeom prst="rect">
            <a:avLst/>
          </a:prstGeom>
        </p:spPr>
      </p:pic>
      <p:sp>
        <p:nvSpPr>
          <p:cNvPr id="4" name="TextBox 3">
            <a:extLst>
              <a:ext uri="{FF2B5EF4-FFF2-40B4-BE49-F238E27FC236}">
                <a16:creationId xmlns:a16="http://schemas.microsoft.com/office/drawing/2014/main" id="{A5F12D4F-C068-DA4A-9003-BD44D768EC73}"/>
              </a:ext>
            </a:extLst>
          </p:cNvPr>
          <p:cNvSpPr txBox="1"/>
          <p:nvPr/>
        </p:nvSpPr>
        <p:spPr>
          <a:xfrm>
            <a:off x="738644" y="2855253"/>
            <a:ext cx="10711535" cy="1569660"/>
          </a:xfrm>
          <a:prstGeom prst="rect">
            <a:avLst/>
          </a:prstGeom>
          <a:noFill/>
        </p:spPr>
        <p:txBody>
          <a:bodyPr wrap="square" rtlCol="0">
            <a:spAutoFit/>
          </a:bodyPr>
          <a:lstStyle/>
          <a:p>
            <a:pPr algn="ctr"/>
            <a:r>
              <a:rPr lang="en-US" sz="3200" b="1" dirty="0">
                <a:solidFill>
                  <a:schemeClr val="bg1"/>
                </a:solidFill>
                <a:latin typeface="BentonSans Regular" panose="02000503040000020004" pitchFamily="2" charset="0"/>
              </a:rPr>
              <a:t>According to recent research, 90% of adults who are addicted to alcohol, tobacco or drugs started using their addictive substance before they were 18. </a:t>
            </a:r>
          </a:p>
        </p:txBody>
      </p:sp>
      <p:sp>
        <p:nvSpPr>
          <p:cNvPr id="5" name="Rectangle 4">
            <a:extLst>
              <a:ext uri="{FF2B5EF4-FFF2-40B4-BE49-F238E27FC236}">
                <a16:creationId xmlns:a16="http://schemas.microsoft.com/office/drawing/2014/main" id="{A5B5DDF9-49AD-A047-81EB-1335B99875D5}"/>
              </a:ext>
            </a:extLst>
          </p:cNvPr>
          <p:cNvSpPr/>
          <p:nvPr/>
        </p:nvSpPr>
        <p:spPr>
          <a:xfrm>
            <a:off x="3599930" y="5294203"/>
            <a:ext cx="5332477" cy="615553"/>
          </a:xfrm>
          <a:prstGeom prst="rect">
            <a:avLst/>
          </a:prstGeom>
          <a:solidFill>
            <a:schemeClr val="accent1"/>
          </a:solidFill>
          <a:ln>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3400" dirty="0">
                <a:solidFill>
                  <a:schemeClr val="accent1"/>
                </a:solidFill>
                <a:latin typeface="BentonSans Medium" panose="02000603030000020004" pitchFamily="2" charset="0"/>
              </a:rPr>
              <a:t> </a:t>
            </a:r>
            <a:r>
              <a:rPr lang="en-US" sz="3400" dirty="0">
                <a:solidFill>
                  <a:schemeClr val="bg1"/>
                </a:solidFill>
                <a:latin typeface="BentonSans Medium" panose="02000603030000020004" pitchFamily="2" charset="0"/>
              </a:rPr>
              <a:t>Health Day News </a:t>
            </a:r>
            <a:endParaRPr lang="en-US" sz="3400" b="1" dirty="0">
              <a:solidFill>
                <a:schemeClr val="bg1"/>
              </a:solidFill>
              <a:latin typeface="BentonSans Medium" panose="02000603030000020004" pitchFamily="2" charset="0"/>
              <a:cs typeface="Segoe UI" panose="020B05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A991E48C-85DA-CF41-ACC6-3A321E17C7F2}"/>
              </a:ext>
            </a:extLst>
          </p:cNvPr>
          <p:cNvPicPr>
            <a:picLocks noChangeAspect="1"/>
          </p:cNvPicPr>
          <p:nvPr/>
        </p:nvPicPr>
        <p:blipFill>
          <a:blip r:embed="rId4">
            <a:alphaModFix amt="20000"/>
          </a:blip>
          <a:stretch>
            <a:fillRect/>
          </a:stretch>
        </p:blipFill>
        <p:spPr>
          <a:xfrm>
            <a:off x="11517594" y="6328524"/>
            <a:ext cx="551622" cy="336991"/>
          </a:xfrm>
          <a:prstGeom prst="rect">
            <a:avLst/>
          </a:prstGeom>
        </p:spPr>
      </p:pic>
    </p:spTree>
    <p:extLst>
      <p:ext uri="{BB962C8B-B14F-4D97-AF65-F5344CB8AC3E}">
        <p14:creationId xmlns:p14="http://schemas.microsoft.com/office/powerpoint/2010/main" val="2551032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descr="preencoded.png">
            <a:extLst>
              <a:ext uri="{FF2B5EF4-FFF2-40B4-BE49-F238E27FC236}">
                <a16:creationId xmlns:a16="http://schemas.microsoft.com/office/drawing/2014/main" id="{66C85F8F-37E3-2848-934A-3BBE5B5364C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 y="1985962"/>
            <a:ext cx="12188824" cy="3629026"/>
          </a:xfrm>
          <a:prstGeom prst="rect">
            <a:avLst/>
          </a:prstGeom>
        </p:spPr>
      </p:pic>
      <p:pic>
        <p:nvPicPr>
          <p:cNvPr id="2" name="Picture 1">
            <a:extLst>
              <a:ext uri="{FF2B5EF4-FFF2-40B4-BE49-F238E27FC236}">
                <a16:creationId xmlns:a16="http://schemas.microsoft.com/office/drawing/2014/main" id="{2B154DA3-6B2A-C945-B9E9-1EBA2E7E9DB6}"/>
              </a:ext>
            </a:extLst>
          </p:cNvPr>
          <p:cNvPicPr>
            <a:picLocks noChangeAspect="1"/>
          </p:cNvPicPr>
          <p:nvPr/>
        </p:nvPicPr>
        <p:blipFill rotWithShape="1">
          <a:blip r:embed="rId4"/>
          <a:srcRect l="24599" r="24599"/>
          <a:stretch/>
        </p:blipFill>
        <p:spPr>
          <a:xfrm>
            <a:off x="4673506" y="632012"/>
            <a:ext cx="2841812" cy="5593976"/>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0D0EFD38-1EE9-4140-918D-5CBF2DB1020F}"/>
              </a:ext>
            </a:extLst>
          </p:cNvPr>
          <p:cNvPicPr>
            <a:picLocks noChangeAspect="1"/>
          </p:cNvPicPr>
          <p:nvPr/>
        </p:nvPicPr>
        <p:blipFill>
          <a:blip r:embed="rId5">
            <a:alphaModFix amt="20000"/>
          </a:blip>
          <a:stretch>
            <a:fillRect/>
          </a:stretch>
        </p:blipFill>
        <p:spPr>
          <a:xfrm>
            <a:off x="11517594" y="6328524"/>
            <a:ext cx="551622" cy="336991"/>
          </a:xfrm>
          <a:prstGeom prst="rect">
            <a:avLst/>
          </a:prstGeom>
        </p:spPr>
      </p:pic>
    </p:spTree>
    <p:extLst>
      <p:ext uri="{BB962C8B-B14F-4D97-AF65-F5344CB8AC3E}">
        <p14:creationId xmlns:p14="http://schemas.microsoft.com/office/powerpoint/2010/main" val="893973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3" name="Triangle"/>
          <p:cNvSpPr/>
          <p:nvPr/>
        </p:nvSpPr>
        <p:spPr>
          <a:xfrm rot="18900000" flipH="1">
            <a:off x="12416845" y="290491"/>
            <a:ext cx="912365" cy="912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54" name="Triangle"/>
          <p:cNvSpPr/>
          <p:nvPr/>
        </p:nvSpPr>
        <p:spPr>
          <a:xfrm rot="18900000" flipH="1">
            <a:off x="12416845" y="2084049"/>
            <a:ext cx="912365" cy="912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55" name="Triangle"/>
          <p:cNvSpPr/>
          <p:nvPr/>
        </p:nvSpPr>
        <p:spPr>
          <a:xfrm rot="18900000" flipH="1">
            <a:off x="12416845" y="3877607"/>
            <a:ext cx="912365" cy="912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56" name="Triangle"/>
          <p:cNvSpPr/>
          <p:nvPr/>
        </p:nvSpPr>
        <p:spPr>
          <a:xfrm rot="18900000" flipH="1">
            <a:off x="12416845" y="5655144"/>
            <a:ext cx="912365" cy="912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57" name="Triangle"/>
          <p:cNvSpPr/>
          <p:nvPr/>
        </p:nvSpPr>
        <p:spPr>
          <a:xfrm flipH="1">
            <a:off x="-1329343" y="528532"/>
            <a:ext cx="859408" cy="8594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58" name="Triangle"/>
          <p:cNvSpPr/>
          <p:nvPr/>
        </p:nvSpPr>
        <p:spPr>
          <a:xfrm rot="10800000">
            <a:off x="-1329343" y="104463"/>
            <a:ext cx="859408" cy="8594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59" name="Triangle"/>
          <p:cNvSpPr/>
          <p:nvPr/>
        </p:nvSpPr>
        <p:spPr>
          <a:xfrm flipH="1">
            <a:off x="-1329342" y="2322089"/>
            <a:ext cx="859408" cy="8594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60" name="Triangle"/>
          <p:cNvSpPr/>
          <p:nvPr/>
        </p:nvSpPr>
        <p:spPr>
          <a:xfrm rot="10800000">
            <a:off x="-1329342" y="1898020"/>
            <a:ext cx="859408" cy="8594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61" name="Triangle"/>
          <p:cNvSpPr/>
          <p:nvPr/>
        </p:nvSpPr>
        <p:spPr>
          <a:xfrm flipH="1">
            <a:off x="-1329342" y="4115647"/>
            <a:ext cx="859408" cy="8594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62" name="Triangle"/>
          <p:cNvSpPr/>
          <p:nvPr/>
        </p:nvSpPr>
        <p:spPr>
          <a:xfrm rot="10800000">
            <a:off x="-1329342" y="3691578"/>
            <a:ext cx="859408" cy="8594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63" name="Triangle"/>
          <p:cNvSpPr/>
          <p:nvPr/>
        </p:nvSpPr>
        <p:spPr>
          <a:xfrm rot="10800000">
            <a:off x="-1329343" y="5469116"/>
            <a:ext cx="859408" cy="8594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64" name="Triangle"/>
          <p:cNvSpPr/>
          <p:nvPr/>
        </p:nvSpPr>
        <p:spPr>
          <a:xfrm rot="10800000">
            <a:off x="1884011" y="104463"/>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65" name="Rectangle"/>
          <p:cNvSpPr/>
          <p:nvPr/>
        </p:nvSpPr>
        <p:spPr>
          <a:xfrm>
            <a:off x="2492538" y="104672"/>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66" name="Triangle"/>
          <p:cNvSpPr/>
          <p:nvPr/>
        </p:nvSpPr>
        <p:spPr>
          <a:xfrm flipH="1">
            <a:off x="1842994" y="736191"/>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67" name="Triangle"/>
          <p:cNvSpPr/>
          <p:nvPr/>
        </p:nvSpPr>
        <p:spPr>
          <a:xfrm rot="18900000" flipH="1">
            <a:off x="3641455" y="289673"/>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68" name="Triangle"/>
          <p:cNvSpPr/>
          <p:nvPr/>
        </p:nvSpPr>
        <p:spPr>
          <a:xfrm rot="10800000">
            <a:off x="1885625" y="1909746"/>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69" name="Rectangle"/>
          <p:cNvSpPr/>
          <p:nvPr/>
        </p:nvSpPr>
        <p:spPr>
          <a:xfrm>
            <a:off x="2494152" y="1909954"/>
            <a:ext cx="1605898" cy="1284004"/>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70" name="Triangle"/>
          <p:cNvSpPr/>
          <p:nvPr/>
        </p:nvSpPr>
        <p:spPr>
          <a:xfrm flipH="1">
            <a:off x="1844608" y="2541474"/>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71" name="Triangle"/>
          <p:cNvSpPr/>
          <p:nvPr/>
        </p:nvSpPr>
        <p:spPr>
          <a:xfrm rot="18900000" flipH="1">
            <a:off x="3643070" y="2094955"/>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72" name="Triangle"/>
          <p:cNvSpPr/>
          <p:nvPr/>
        </p:nvSpPr>
        <p:spPr>
          <a:xfrm rot="10800000">
            <a:off x="1885625" y="3719114"/>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73" name="Rectangle"/>
          <p:cNvSpPr/>
          <p:nvPr/>
        </p:nvSpPr>
        <p:spPr>
          <a:xfrm>
            <a:off x="2494152" y="3719324"/>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74" name="Triangle"/>
          <p:cNvSpPr/>
          <p:nvPr/>
        </p:nvSpPr>
        <p:spPr>
          <a:xfrm flipH="1">
            <a:off x="1844608" y="4350842"/>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75" name="Triangle"/>
          <p:cNvSpPr/>
          <p:nvPr/>
        </p:nvSpPr>
        <p:spPr>
          <a:xfrm rot="18900000" flipH="1">
            <a:off x="3643070" y="3904324"/>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76" name="Triangle"/>
          <p:cNvSpPr/>
          <p:nvPr/>
        </p:nvSpPr>
        <p:spPr>
          <a:xfrm rot="10800000">
            <a:off x="1885625" y="5469116"/>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77" name="Rectangle"/>
          <p:cNvSpPr/>
          <p:nvPr/>
        </p:nvSpPr>
        <p:spPr>
          <a:xfrm>
            <a:off x="2494152" y="5469325"/>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78" name="Triangle"/>
          <p:cNvSpPr/>
          <p:nvPr/>
        </p:nvSpPr>
        <p:spPr>
          <a:xfrm rot="18900000" flipH="1">
            <a:off x="3643070" y="5654326"/>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79" name="Triangle"/>
          <p:cNvSpPr/>
          <p:nvPr/>
        </p:nvSpPr>
        <p:spPr>
          <a:xfrm rot="10800000">
            <a:off x="4664586" y="104462"/>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80" name="Rectangle"/>
          <p:cNvSpPr/>
          <p:nvPr/>
        </p:nvSpPr>
        <p:spPr>
          <a:xfrm>
            <a:off x="5273114" y="104672"/>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81" name="Triangle"/>
          <p:cNvSpPr/>
          <p:nvPr/>
        </p:nvSpPr>
        <p:spPr>
          <a:xfrm flipH="1">
            <a:off x="4623569" y="736191"/>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82" name="Triangle"/>
          <p:cNvSpPr/>
          <p:nvPr/>
        </p:nvSpPr>
        <p:spPr>
          <a:xfrm rot="18900000" flipH="1">
            <a:off x="6422031" y="289673"/>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83" name="Triangle"/>
          <p:cNvSpPr/>
          <p:nvPr/>
        </p:nvSpPr>
        <p:spPr>
          <a:xfrm rot="10800000">
            <a:off x="4666200" y="1909746"/>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84" name="Rectangle"/>
          <p:cNvSpPr/>
          <p:nvPr/>
        </p:nvSpPr>
        <p:spPr>
          <a:xfrm>
            <a:off x="5274728" y="1909955"/>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85" name="Triangle"/>
          <p:cNvSpPr/>
          <p:nvPr/>
        </p:nvSpPr>
        <p:spPr>
          <a:xfrm flipH="1">
            <a:off x="4625183" y="2541473"/>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86" name="Triangle"/>
          <p:cNvSpPr/>
          <p:nvPr/>
        </p:nvSpPr>
        <p:spPr>
          <a:xfrm rot="18900000" flipH="1">
            <a:off x="6423646" y="2094955"/>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87" name="Triangle"/>
          <p:cNvSpPr/>
          <p:nvPr/>
        </p:nvSpPr>
        <p:spPr>
          <a:xfrm rot="10800000">
            <a:off x="4666200" y="3719114"/>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88" name="Rectangle"/>
          <p:cNvSpPr/>
          <p:nvPr/>
        </p:nvSpPr>
        <p:spPr>
          <a:xfrm>
            <a:off x="5274728" y="3719324"/>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89" name="Triangle"/>
          <p:cNvSpPr/>
          <p:nvPr/>
        </p:nvSpPr>
        <p:spPr>
          <a:xfrm flipH="1">
            <a:off x="4625183" y="4350842"/>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90" name="Triangle"/>
          <p:cNvSpPr/>
          <p:nvPr/>
        </p:nvSpPr>
        <p:spPr>
          <a:xfrm rot="18900000" flipH="1">
            <a:off x="6423646" y="3904324"/>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91" name="Triangle"/>
          <p:cNvSpPr/>
          <p:nvPr/>
        </p:nvSpPr>
        <p:spPr>
          <a:xfrm rot="10800000">
            <a:off x="4666200" y="5469116"/>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92" name="Rectangle"/>
          <p:cNvSpPr/>
          <p:nvPr/>
        </p:nvSpPr>
        <p:spPr>
          <a:xfrm>
            <a:off x="5274728" y="5469325"/>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93" name="Triangle"/>
          <p:cNvSpPr/>
          <p:nvPr/>
        </p:nvSpPr>
        <p:spPr>
          <a:xfrm rot="18900000" flipH="1">
            <a:off x="6423646" y="5654326"/>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94" name="Triangle"/>
          <p:cNvSpPr/>
          <p:nvPr/>
        </p:nvSpPr>
        <p:spPr>
          <a:xfrm rot="10800000">
            <a:off x="7483252" y="104463"/>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95" name="Rectangle"/>
          <p:cNvSpPr/>
          <p:nvPr/>
        </p:nvSpPr>
        <p:spPr>
          <a:xfrm>
            <a:off x="8091780" y="104672"/>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96" name="Triangle"/>
          <p:cNvSpPr/>
          <p:nvPr/>
        </p:nvSpPr>
        <p:spPr>
          <a:xfrm flipH="1">
            <a:off x="7442235" y="736191"/>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97" name="Triangle"/>
          <p:cNvSpPr/>
          <p:nvPr/>
        </p:nvSpPr>
        <p:spPr>
          <a:xfrm rot="18900000" flipH="1">
            <a:off x="9240697" y="289673"/>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98" name="Triangle"/>
          <p:cNvSpPr/>
          <p:nvPr/>
        </p:nvSpPr>
        <p:spPr>
          <a:xfrm rot="10800000">
            <a:off x="7484866" y="1909746"/>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2999" name="Rectangle"/>
          <p:cNvSpPr/>
          <p:nvPr/>
        </p:nvSpPr>
        <p:spPr>
          <a:xfrm>
            <a:off x="8093394" y="1909954"/>
            <a:ext cx="1605898" cy="1284004"/>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00" name="Triangle"/>
          <p:cNvSpPr/>
          <p:nvPr/>
        </p:nvSpPr>
        <p:spPr>
          <a:xfrm flipH="1">
            <a:off x="7443849" y="2541474"/>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01" name="Triangle"/>
          <p:cNvSpPr/>
          <p:nvPr/>
        </p:nvSpPr>
        <p:spPr>
          <a:xfrm rot="18900000" flipH="1">
            <a:off x="9242311" y="2094955"/>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02" name="Triangle"/>
          <p:cNvSpPr/>
          <p:nvPr/>
        </p:nvSpPr>
        <p:spPr>
          <a:xfrm rot="10800000">
            <a:off x="7484866" y="3719114"/>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03" name="Rectangle"/>
          <p:cNvSpPr/>
          <p:nvPr/>
        </p:nvSpPr>
        <p:spPr>
          <a:xfrm>
            <a:off x="8093394" y="3719324"/>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04" name="Triangle"/>
          <p:cNvSpPr/>
          <p:nvPr/>
        </p:nvSpPr>
        <p:spPr>
          <a:xfrm flipH="1">
            <a:off x="7443849" y="4350842"/>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05" name="Triangle"/>
          <p:cNvSpPr/>
          <p:nvPr/>
        </p:nvSpPr>
        <p:spPr>
          <a:xfrm rot="18900000" flipH="1">
            <a:off x="9242311" y="3904324"/>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06" name="Triangle"/>
          <p:cNvSpPr/>
          <p:nvPr/>
        </p:nvSpPr>
        <p:spPr>
          <a:xfrm rot="10800000">
            <a:off x="7484866" y="5469116"/>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07" name="Rectangle"/>
          <p:cNvSpPr/>
          <p:nvPr/>
        </p:nvSpPr>
        <p:spPr>
          <a:xfrm>
            <a:off x="8093394" y="5469325"/>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08" name="Triangle"/>
          <p:cNvSpPr/>
          <p:nvPr/>
        </p:nvSpPr>
        <p:spPr>
          <a:xfrm rot="18900000" flipH="1">
            <a:off x="9242311" y="5654326"/>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09" name="Triangle"/>
          <p:cNvSpPr/>
          <p:nvPr/>
        </p:nvSpPr>
        <p:spPr>
          <a:xfrm rot="10800000">
            <a:off x="10263827" y="104462"/>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10" name="Rectangle"/>
          <p:cNvSpPr/>
          <p:nvPr/>
        </p:nvSpPr>
        <p:spPr>
          <a:xfrm>
            <a:off x="10872355" y="104672"/>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11" name="Triangle"/>
          <p:cNvSpPr/>
          <p:nvPr/>
        </p:nvSpPr>
        <p:spPr>
          <a:xfrm flipH="1">
            <a:off x="10222811" y="736191"/>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12" name="Triangle"/>
          <p:cNvSpPr/>
          <p:nvPr/>
        </p:nvSpPr>
        <p:spPr>
          <a:xfrm rot="18900000" flipH="1">
            <a:off x="12021273" y="289672"/>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13" name="Triangle"/>
          <p:cNvSpPr/>
          <p:nvPr/>
        </p:nvSpPr>
        <p:spPr>
          <a:xfrm rot="10800000">
            <a:off x="10265441" y="1909746"/>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14" name="Rectangle"/>
          <p:cNvSpPr/>
          <p:nvPr/>
        </p:nvSpPr>
        <p:spPr>
          <a:xfrm>
            <a:off x="10873969" y="1909955"/>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15" name="Triangle"/>
          <p:cNvSpPr/>
          <p:nvPr/>
        </p:nvSpPr>
        <p:spPr>
          <a:xfrm flipH="1">
            <a:off x="10224425" y="2541473"/>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16" name="Triangle"/>
          <p:cNvSpPr/>
          <p:nvPr/>
        </p:nvSpPr>
        <p:spPr>
          <a:xfrm rot="18900000" flipH="1">
            <a:off x="12022888" y="2094955"/>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17" name="Triangle"/>
          <p:cNvSpPr/>
          <p:nvPr/>
        </p:nvSpPr>
        <p:spPr>
          <a:xfrm rot="10800000">
            <a:off x="10265441" y="3719114"/>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18" name="Rectangle"/>
          <p:cNvSpPr/>
          <p:nvPr/>
        </p:nvSpPr>
        <p:spPr>
          <a:xfrm>
            <a:off x="10873969" y="3719323"/>
            <a:ext cx="1605898" cy="1284004"/>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19" name="Triangle"/>
          <p:cNvSpPr/>
          <p:nvPr/>
        </p:nvSpPr>
        <p:spPr>
          <a:xfrm flipH="1">
            <a:off x="10224425" y="4350842"/>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20" name="Triangle"/>
          <p:cNvSpPr/>
          <p:nvPr/>
        </p:nvSpPr>
        <p:spPr>
          <a:xfrm rot="18900000" flipH="1">
            <a:off x="12022888" y="3904324"/>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21" name="Triangle"/>
          <p:cNvSpPr/>
          <p:nvPr/>
        </p:nvSpPr>
        <p:spPr>
          <a:xfrm rot="10800000">
            <a:off x="10265441" y="5469116"/>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22" name="Rectangle"/>
          <p:cNvSpPr/>
          <p:nvPr/>
        </p:nvSpPr>
        <p:spPr>
          <a:xfrm>
            <a:off x="10873969" y="5469324"/>
            <a:ext cx="1605898" cy="1284004"/>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23" name="Triangle"/>
          <p:cNvSpPr/>
          <p:nvPr/>
        </p:nvSpPr>
        <p:spPr>
          <a:xfrm rot="18900000" flipH="1">
            <a:off x="12022888" y="5654325"/>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24" name="Triangle"/>
          <p:cNvSpPr/>
          <p:nvPr/>
        </p:nvSpPr>
        <p:spPr>
          <a:xfrm rot="10800000">
            <a:off x="-920021" y="104462"/>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25" name="Rectangle"/>
          <p:cNvSpPr/>
          <p:nvPr/>
        </p:nvSpPr>
        <p:spPr>
          <a:xfrm>
            <a:off x="-311494" y="104672"/>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26" name="Triangle"/>
          <p:cNvSpPr/>
          <p:nvPr/>
        </p:nvSpPr>
        <p:spPr>
          <a:xfrm flipH="1">
            <a:off x="-961038" y="736191"/>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27" name="Triangle"/>
          <p:cNvSpPr/>
          <p:nvPr/>
        </p:nvSpPr>
        <p:spPr>
          <a:xfrm rot="18900000" flipH="1">
            <a:off x="837424" y="289672"/>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28" name="Triangle"/>
          <p:cNvSpPr/>
          <p:nvPr/>
        </p:nvSpPr>
        <p:spPr>
          <a:xfrm rot="10800000">
            <a:off x="-918407" y="1909746"/>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29" name="Rectangle"/>
          <p:cNvSpPr/>
          <p:nvPr/>
        </p:nvSpPr>
        <p:spPr>
          <a:xfrm>
            <a:off x="-309879" y="1909955"/>
            <a:ext cx="1605898" cy="1284003"/>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30" name="Triangle"/>
          <p:cNvSpPr/>
          <p:nvPr/>
        </p:nvSpPr>
        <p:spPr>
          <a:xfrm flipH="1">
            <a:off x="-959424" y="2541473"/>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31" name="Triangle"/>
          <p:cNvSpPr/>
          <p:nvPr/>
        </p:nvSpPr>
        <p:spPr>
          <a:xfrm rot="18900000" flipH="1">
            <a:off x="839038" y="2094955"/>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32" name="Triangle"/>
          <p:cNvSpPr/>
          <p:nvPr/>
        </p:nvSpPr>
        <p:spPr>
          <a:xfrm rot="10800000">
            <a:off x="-918407" y="3719114"/>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33" name="Rectangle"/>
          <p:cNvSpPr/>
          <p:nvPr/>
        </p:nvSpPr>
        <p:spPr>
          <a:xfrm>
            <a:off x="-309879" y="3719323"/>
            <a:ext cx="1605898" cy="1284004"/>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34" name="Triangle"/>
          <p:cNvSpPr/>
          <p:nvPr/>
        </p:nvSpPr>
        <p:spPr>
          <a:xfrm flipH="1">
            <a:off x="-959424" y="4350842"/>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35" name="Triangle"/>
          <p:cNvSpPr/>
          <p:nvPr/>
        </p:nvSpPr>
        <p:spPr>
          <a:xfrm rot="18900000" flipH="1">
            <a:off x="839038" y="3904324"/>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36" name="Triangle"/>
          <p:cNvSpPr/>
          <p:nvPr/>
        </p:nvSpPr>
        <p:spPr>
          <a:xfrm rot="10800000">
            <a:off x="-918407" y="5469116"/>
            <a:ext cx="610732" cy="610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37" name="Rectangle"/>
          <p:cNvSpPr/>
          <p:nvPr/>
        </p:nvSpPr>
        <p:spPr>
          <a:xfrm>
            <a:off x="-309879" y="5469324"/>
            <a:ext cx="1605898" cy="1284004"/>
          </a:xfrm>
          <a:prstGeom prst="rect">
            <a:avLst/>
          </a:pr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38" name="Triangle"/>
          <p:cNvSpPr/>
          <p:nvPr/>
        </p:nvSpPr>
        <p:spPr>
          <a:xfrm rot="18900000" flipH="1">
            <a:off x="839038" y="5654325"/>
            <a:ext cx="914002" cy="91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2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39" name="Triangle"/>
          <p:cNvSpPr/>
          <p:nvPr/>
        </p:nvSpPr>
        <p:spPr>
          <a:xfrm flipH="1">
            <a:off x="-1329343" y="5893185"/>
            <a:ext cx="859408" cy="8594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3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40" name="Triangle"/>
          <p:cNvSpPr/>
          <p:nvPr/>
        </p:nvSpPr>
        <p:spPr>
          <a:xfrm flipH="1">
            <a:off x="1844608" y="6100844"/>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3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41" name="Triangle"/>
          <p:cNvSpPr/>
          <p:nvPr/>
        </p:nvSpPr>
        <p:spPr>
          <a:xfrm flipH="1">
            <a:off x="4625183" y="6100844"/>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3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42" name="Triangle"/>
          <p:cNvSpPr/>
          <p:nvPr/>
        </p:nvSpPr>
        <p:spPr>
          <a:xfrm flipH="1">
            <a:off x="7443849" y="6100844"/>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3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43" name="Triangle"/>
          <p:cNvSpPr/>
          <p:nvPr/>
        </p:nvSpPr>
        <p:spPr>
          <a:xfrm flipH="1">
            <a:off x="10224425" y="6100844"/>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3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sp>
        <p:nvSpPr>
          <p:cNvPr id="3044" name="Triangle"/>
          <p:cNvSpPr/>
          <p:nvPr/>
        </p:nvSpPr>
        <p:spPr>
          <a:xfrm flipH="1">
            <a:off x="-959424" y="6100844"/>
            <a:ext cx="651749" cy="651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0000">
              <a:alpha val="3000"/>
            </a:srgbClr>
          </a:solidFill>
          <a:ln w="12700">
            <a:miter lim="400000"/>
          </a:ln>
        </p:spPr>
        <p:txBody>
          <a:bodyPr lIns="35709" tIns="35709" rIns="35709" bIns="35709" anchor="ctr"/>
          <a:lstStyle/>
          <a:p>
            <a:pPr defTabSz="410683">
              <a:defRPr sz="3000">
                <a:solidFill>
                  <a:srgbClr val="000000"/>
                </a:solidFill>
                <a:latin typeface="Helvetica Neue Medium"/>
                <a:ea typeface="Helvetica Neue Medium"/>
                <a:cs typeface="Helvetica Neue Medium"/>
                <a:sym typeface="Helvetica Neue Medium"/>
              </a:defRPr>
            </a:pPr>
            <a:endParaRPr sz="1500"/>
          </a:p>
        </p:txBody>
      </p:sp>
      <p:pic>
        <p:nvPicPr>
          <p:cNvPr id="3045" name="Black Arrows.png" descr="Black Arrows.png"/>
          <p:cNvPicPr>
            <a:picLocks noChangeAspect="1"/>
          </p:cNvPicPr>
          <p:nvPr/>
        </p:nvPicPr>
        <p:blipFill>
          <a:blip r:embed="rId2">
            <a:alphaModFix amt="14245"/>
          </a:blip>
          <a:stretch>
            <a:fillRect/>
          </a:stretch>
        </p:blipFill>
        <p:spPr>
          <a:xfrm>
            <a:off x="11361135" y="6280687"/>
            <a:ext cx="560701" cy="342537"/>
          </a:xfrm>
          <a:prstGeom prst="rect">
            <a:avLst/>
          </a:prstGeom>
          <a:ln w="12700">
            <a:miter lim="400000"/>
          </a:ln>
        </p:spPr>
      </p:pic>
      <p:sp>
        <p:nvSpPr>
          <p:cNvPr id="2" name="Rectangle 1">
            <a:extLst>
              <a:ext uri="{FF2B5EF4-FFF2-40B4-BE49-F238E27FC236}">
                <a16:creationId xmlns:a16="http://schemas.microsoft.com/office/drawing/2014/main" id="{522EBB81-0FF7-1941-9285-0766D9942D70}"/>
              </a:ext>
            </a:extLst>
          </p:cNvPr>
          <p:cNvSpPr/>
          <p:nvPr/>
        </p:nvSpPr>
        <p:spPr>
          <a:xfrm>
            <a:off x="11292114" y="6079848"/>
            <a:ext cx="1030515" cy="67274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7624D27C-C76C-0747-AAC2-E8631F4A0ED7}"/>
              </a:ext>
            </a:extLst>
          </p:cNvPr>
          <p:cNvSpPr txBox="1"/>
          <p:nvPr/>
        </p:nvSpPr>
        <p:spPr>
          <a:xfrm>
            <a:off x="123092" y="1166842"/>
            <a:ext cx="11942640" cy="4524315"/>
          </a:xfrm>
          <a:prstGeom prst="rect">
            <a:avLst/>
          </a:prstGeom>
          <a:noFill/>
        </p:spPr>
        <p:txBody>
          <a:bodyPr wrap="square" rtlCol="0">
            <a:spAutoFit/>
          </a:bodyPr>
          <a:lstStyle/>
          <a:p>
            <a:pPr algn="ctr"/>
            <a:r>
              <a:rPr lang="en-US" sz="9600" dirty="0">
                <a:latin typeface="SF Sports Night" pitchFamily="2" charset="0"/>
              </a:rPr>
              <a:t>How an </a:t>
            </a:r>
          </a:p>
          <a:p>
            <a:pPr algn="ctr"/>
            <a:r>
              <a:rPr lang="en-US" sz="9600" dirty="0">
                <a:latin typeface="SF Sports Night" pitchFamily="2" charset="0"/>
              </a:rPr>
              <a:t>addiction </a:t>
            </a:r>
          </a:p>
          <a:p>
            <a:pPr algn="ctr"/>
            <a:r>
              <a:rPr lang="en-US" sz="9600" dirty="0">
                <a:latin typeface="SF Sports Night" pitchFamily="2" charset="0"/>
              </a:rPr>
              <a:t>is born</a:t>
            </a:r>
          </a:p>
        </p:txBody>
      </p:sp>
      <p:pic>
        <p:nvPicPr>
          <p:cNvPr id="99" name="Picture 98" descr="Shape&#10;&#10;Description automatically generated with medium confidence">
            <a:extLst>
              <a:ext uri="{FF2B5EF4-FFF2-40B4-BE49-F238E27FC236}">
                <a16:creationId xmlns:a16="http://schemas.microsoft.com/office/drawing/2014/main" id="{6D179444-68E5-0C42-A3D3-EA4ACEE0D47F}"/>
              </a:ext>
            </a:extLst>
          </p:cNvPr>
          <p:cNvPicPr>
            <a:picLocks noChangeAspect="1"/>
          </p:cNvPicPr>
          <p:nvPr/>
        </p:nvPicPr>
        <p:blipFill>
          <a:blip r:embed="rId2">
            <a:alphaModFix amt="20000"/>
          </a:blip>
          <a:stretch>
            <a:fillRect/>
          </a:stretch>
        </p:blipFill>
        <p:spPr>
          <a:xfrm>
            <a:off x="11517594" y="6328524"/>
            <a:ext cx="551622" cy="336991"/>
          </a:xfrm>
          <a:prstGeom prst="rect">
            <a:avLst/>
          </a:prstGeom>
        </p:spPr>
      </p:pic>
    </p:spTree>
    <p:extLst>
      <p:ext uri="{BB962C8B-B14F-4D97-AF65-F5344CB8AC3E}">
        <p14:creationId xmlns:p14="http://schemas.microsoft.com/office/powerpoint/2010/main" val="271364544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426AB5-4017-274A-BA01-5CE8DD27B96E}"/>
              </a:ext>
            </a:extLst>
          </p:cNvPr>
          <p:cNvPicPr>
            <a:picLocks noChangeAspect="1"/>
          </p:cNvPicPr>
          <p:nvPr/>
        </p:nvPicPr>
        <p:blipFill>
          <a:blip r:embed="rId3"/>
          <a:stretch>
            <a:fillRect/>
          </a:stretch>
        </p:blipFill>
        <p:spPr>
          <a:xfrm>
            <a:off x="1" y="-493557"/>
            <a:ext cx="12188824" cy="8108932"/>
          </a:xfrm>
          <a:prstGeom prst="rect">
            <a:avLst/>
          </a:prstGeom>
        </p:spPr>
      </p:pic>
      <p:pic>
        <p:nvPicPr>
          <p:cNvPr id="4" name="White Arrows.png" descr="White Arrows.png">
            <a:extLst>
              <a:ext uri="{FF2B5EF4-FFF2-40B4-BE49-F238E27FC236}">
                <a16:creationId xmlns:a16="http://schemas.microsoft.com/office/drawing/2014/main" id="{E8970DF5-4CA1-D940-92D0-7DFFC1A8CF08}"/>
              </a:ext>
            </a:extLst>
          </p:cNvPr>
          <p:cNvPicPr>
            <a:picLocks noChangeAspect="1"/>
          </p:cNvPicPr>
          <p:nvPr/>
        </p:nvPicPr>
        <p:blipFill>
          <a:blip r:embed="rId4"/>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11984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sitting, person, person&#10;&#10;Description automatically generated">
            <a:extLst>
              <a:ext uri="{FF2B5EF4-FFF2-40B4-BE49-F238E27FC236}">
                <a16:creationId xmlns:a16="http://schemas.microsoft.com/office/drawing/2014/main" id="{7857C11C-3F90-BD42-8F2A-5895ED4071F2}"/>
              </a:ext>
            </a:extLst>
          </p:cNvPr>
          <p:cNvPicPr>
            <a:picLocks noChangeAspect="1"/>
          </p:cNvPicPr>
          <p:nvPr/>
        </p:nvPicPr>
        <p:blipFill>
          <a:blip r:embed="rId3"/>
          <a:stretch>
            <a:fillRect/>
          </a:stretch>
        </p:blipFill>
        <p:spPr>
          <a:xfrm>
            <a:off x="-1" y="0"/>
            <a:ext cx="12363719" cy="6858000"/>
          </a:xfrm>
          <a:prstGeom prst="rect">
            <a:avLst/>
          </a:prstGeom>
        </p:spPr>
      </p:pic>
      <p:pic>
        <p:nvPicPr>
          <p:cNvPr id="4" name="Object 3"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23974" y="1672912"/>
            <a:ext cx="12836770" cy="3531225"/>
          </a:xfrm>
          <a:prstGeom prst="rect">
            <a:avLst/>
          </a:prstGeom>
        </p:spPr>
      </p:pic>
      <p:sp>
        <p:nvSpPr>
          <p:cNvPr id="9" name="Object4">
            <a:extLst>
              <a:ext uri="{FF2B5EF4-FFF2-40B4-BE49-F238E27FC236}">
                <a16:creationId xmlns:a16="http://schemas.microsoft.com/office/drawing/2014/main" id="{AE8C5311-6239-D84E-BA18-665CBF81ABA3}"/>
              </a:ext>
            </a:extLst>
          </p:cNvPr>
          <p:cNvSpPr/>
          <p:nvPr/>
        </p:nvSpPr>
        <p:spPr>
          <a:xfrm>
            <a:off x="2556179" y="1769155"/>
            <a:ext cx="7076465" cy="3338740"/>
          </a:xfrm>
          <a:prstGeom prst="rect">
            <a:avLst/>
          </a:prstGeom>
          <a:noFill/>
          <a:ln/>
        </p:spPr>
        <p:txBody>
          <a:bodyPr wrap="square" lIns="0" tIns="0" rIns="0" bIns="0" rtlCol="0" anchor="ctr">
            <a:noAutofit/>
          </a:bodyPr>
          <a:lstStyle/>
          <a:p>
            <a:pPr>
              <a:lnSpc>
                <a:spcPts val="5100"/>
              </a:lnSpc>
            </a:pPr>
            <a:r>
              <a:rPr lang="en-US" sz="4000" b="1" dirty="0">
                <a:solidFill>
                  <a:schemeClr val="bg1"/>
                </a:solidFill>
                <a:latin typeface="BentonSans Medium" panose="02000603030000020004" pitchFamily="2" charset="0"/>
              </a:rPr>
              <a:t>“Now this I say and testify in the Lord, that you must no longer walk as the Gentiles do…</a:t>
            </a:r>
          </a:p>
          <a:p>
            <a:pPr algn="r">
              <a:lnSpc>
                <a:spcPts val="5100"/>
              </a:lnSpc>
            </a:pPr>
            <a:r>
              <a:rPr lang="en-US" sz="4000" b="1" dirty="0">
                <a:solidFill>
                  <a:schemeClr val="bg1"/>
                </a:solidFill>
                <a:latin typeface="BentonSans Regular" panose="02000503040000020004" pitchFamily="2" charset="0"/>
              </a:rPr>
              <a:t>Ephesians 4:17</a:t>
            </a:r>
            <a:endParaRPr lang="en-US" sz="4000" b="1" dirty="0">
              <a:solidFill>
                <a:schemeClr val="bg1"/>
              </a:solidFill>
              <a:latin typeface="BentonSans Regular" panose="02000503040000020004" pitchFamily="2" charset="0"/>
              <a:ea typeface="Bw Darius Black" pitchFamily="34" charset="-122"/>
              <a:cs typeface="Bw Darius Black" pitchFamily="34" charset="-120"/>
            </a:endParaRPr>
          </a:p>
        </p:txBody>
      </p:sp>
      <p:pic>
        <p:nvPicPr>
          <p:cNvPr id="5" name="White Arrows.png" descr="White Arrows.png">
            <a:extLst>
              <a:ext uri="{FF2B5EF4-FFF2-40B4-BE49-F238E27FC236}">
                <a16:creationId xmlns:a16="http://schemas.microsoft.com/office/drawing/2014/main" id="{D8CE5445-DE6E-554C-A8CE-158E28D72D8C}"/>
              </a:ext>
            </a:extLst>
          </p:cNvPr>
          <p:cNvPicPr>
            <a:picLocks noChangeAspect="1"/>
          </p:cNvPicPr>
          <p:nvPr/>
        </p:nvPicPr>
        <p:blipFill>
          <a:blip r:embed="rId6"/>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3699774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sitting, person, person&#10;&#10;Description automatically generated">
            <a:extLst>
              <a:ext uri="{FF2B5EF4-FFF2-40B4-BE49-F238E27FC236}">
                <a16:creationId xmlns:a16="http://schemas.microsoft.com/office/drawing/2014/main" id="{7857C11C-3F90-BD42-8F2A-5895ED4071F2}"/>
              </a:ext>
            </a:extLst>
          </p:cNvPr>
          <p:cNvPicPr>
            <a:picLocks noChangeAspect="1"/>
          </p:cNvPicPr>
          <p:nvPr/>
        </p:nvPicPr>
        <p:blipFill>
          <a:blip r:embed="rId3"/>
          <a:stretch>
            <a:fillRect/>
          </a:stretch>
        </p:blipFill>
        <p:spPr>
          <a:xfrm>
            <a:off x="-1" y="0"/>
            <a:ext cx="12363719" cy="6858000"/>
          </a:xfrm>
          <a:prstGeom prst="rect">
            <a:avLst/>
          </a:prstGeom>
        </p:spPr>
      </p:pic>
      <p:pic>
        <p:nvPicPr>
          <p:cNvPr id="4" name="Object 3"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23974" y="1672912"/>
            <a:ext cx="12836770" cy="3531225"/>
          </a:xfrm>
          <a:prstGeom prst="rect">
            <a:avLst/>
          </a:prstGeom>
        </p:spPr>
      </p:pic>
      <p:sp>
        <p:nvSpPr>
          <p:cNvPr id="9" name="Object4">
            <a:extLst>
              <a:ext uri="{FF2B5EF4-FFF2-40B4-BE49-F238E27FC236}">
                <a16:creationId xmlns:a16="http://schemas.microsoft.com/office/drawing/2014/main" id="{AE8C5311-6239-D84E-BA18-665CBF81ABA3}"/>
              </a:ext>
            </a:extLst>
          </p:cNvPr>
          <p:cNvSpPr/>
          <p:nvPr/>
        </p:nvSpPr>
        <p:spPr>
          <a:xfrm>
            <a:off x="1856043" y="1779847"/>
            <a:ext cx="8651629" cy="3338740"/>
          </a:xfrm>
          <a:prstGeom prst="rect">
            <a:avLst/>
          </a:prstGeom>
          <a:noFill/>
          <a:ln/>
        </p:spPr>
        <p:txBody>
          <a:bodyPr wrap="square" lIns="0" tIns="0" rIns="0" bIns="0" rtlCol="0" anchor="ctr">
            <a:noAutofit/>
          </a:bodyPr>
          <a:lstStyle/>
          <a:p>
            <a:pPr>
              <a:lnSpc>
                <a:spcPts val="5100"/>
              </a:lnSpc>
            </a:pPr>
            <a:r>
              <a:rPr lang="en-US" sz="4000" b="1" dirty="0">
                <a:solidFill>
                  <a:schemeClr val="bg1"/>
                </a:solidFill>
                <a:latin typeface="BentonSans Medium" panose="02000603030000020004" pitchFamily="2" charset="0"/>
              </a:rPr>
              <a:t>“They… have given themselves up to sensuality, greedy to practice every kind of impurity. But that is not the way you learned Christ!” </a:t>
            </a:r>
          </a:p>
          <a:p>
            <a:pPr algn="r">
              <a:lnSpc>
                <a:spcPts val="5100"/>
              </a:lnSpc>
            </a:pPr>
            <a:r>
              <a:rPr lang="en-US" sz="4000" b="1" dirty="0">
                <a:solidFill>
                  <a:schemeClr val="bg1"/>
                </a:solidFill>
                <a:latin typeface="BentonSans Regular" panose="02000503040000020004" pitchFamily="2" charset="0"/>
              </a:rPr>
              <a:t>Ephesians 4:19-20</a:t>
            </a:r>
            <a:endParaRPr lang="en-US" sz="4000" b="1" dirty="0">
              <a:solidFill>
                <a:schemeClr val="bg1"/>
              </a:solidFill>
              <a:latin typeface="BentonSans Regular" panose="02000503040000020004" pitchFamily="2" charset="0"/>
              <a:ea typeface="Bw Darius Black" pitchFamily="34" charset="-122"/>
              <a:cs typeface="Bw Darius Black" pitchFamily="34" charset="-120"/>
            </a:endParaRPr>
          </a:p>
        </p:txBody>
      </p:sp>
      <p:pic>
        <p:nvPicPr>
          <p:cNvPr id="5" name="White Arrows.png" descr="White Arrows.png">
            <a:extLst>
              <a:ext uri="{FF2B5EF4-FFF2-40B4-BE49-F238E27FC236}">
                <a16:creationId xmlns:a16="http://schemas.microsoft.com/office/drawing/2014/main" id="{D8CE5445-DE6E-554C-A8CE-158E28D72D8C}"/>
              </a:ext>
            </a:extLst>
          </p:cNvPr>
          <p:cNvPicPr>
            <a:picLocks noChangeAspect="1"/>
          </p:cNvPicPr>
          <p:nvPr/>
        </p:nvPicPr>
        <p:blipFill>
          <a:blip r:embed="rId6"/>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342334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rcRect/>
          <a:stretch/>
        </p:blipFill>
        <p:spPr>
          <a:xfrm>
            <a:off x="190500" y="190500"/>
            <a:ext cx="1819275" cy="857250"/>
          </a:xfrm>
          <a:prstGeom prst="rect">
            <a:avLst/>
          </a:prstGeom>
        </p:spPr>
      </p:pic>
      <p:sp>
        <p:nvSpPr>
          <p:cNvPr id="5" name="Rectangle 4">
            <a:extLst>
              <a:ext uri="{FF2B5EF4-FFF2-40B4-BE49-F238E27FC236}">
                <a16:creationId xmlns:a16="http://schemas.microsoft.com/office/drawing/2014/main" id="{1F83C1C4-5ACD-E549-AE8C-5055D1F65AC7}"/>
              </a:ext>
            </a:extLst>
          </p:cNvPr>
          <p:cNvSpPr/>
          <p:nvPr/>
        </p:nvSpPr>
        <p:spPr>
          <a:xfrm>
            <a:off x="0" y="322729"/>
            <a:ext cx="12192000" cy="250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D37C3F3-15FD-AF41-A8D9-AF9FC9648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5218" y="240926"/>
            <a:ext cx="2667000" cy="2667000"/>
          </a:xfrm>
          <a:prstGeom prst="rect">
            <a:avLst/>
          </a:prstGeom>
          <a:effectLst>
            <a:outerShdw blurRad="63500" sx="102000" sy="102000" algn="ctr" rotWithShape="0">
              <a:prstClr val="black">
                <a:alpha val="40000"/>
              </a:prstClr>
            </a:outerShdw>
          </a:effectLst>
        </p:spPr>
      </p:pic>
      <p:sp>
        <p:nvSpPr>
          <p:cNvPr id="2" name="TextBox 1"/>
          <p:cNvSpPr txBox="1"/>
          <p:nvPr/>
        </p:nvSpPr>
        <p:spPr>
          <a:xfrm>
            <a:off x="6094412" y="3502932"/>
            <a:ext cx="5586058" cy="2554545"/>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Segoe UI Light" panose="020B0502040204020203" pitchFamily="34" charset="0"/>
                <a:cs typeface="Segoe UI Light" panose="020B0502040204020203" pitchFamily="34" charset="0"/>
              </a:rPr>
              <a:t>64% of Christian men use porn at least monthly</a:t>
            </a:r>
          </a:p>
          <a:p>
            <a:pPr marL="457200" indent="-457200">
              <a:buFont typeface="Arial" panose="020B0604020202020204" pitchFamily="34" charset="0"/>
              <a:buChar char="•"/>
            </a:pPr>
            <a:endParaRPr lang="en-US" sz="3200" b="1"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en-US" sz="3200" b="1" dirty="0">
                <a:latin typeface="Segoe UI Light" panose="020B0502040204020203" pitchFamily="34" charset="0"/>
                <a:cs typeface="Segoe UI Light" panose="020B0502040204020203" pitchFamily="34" charset="0"/>
              </a:rPr>
              <a:t>65% of non-Christian men use porn at least monthly</a:t>
            </a:r>
          </a:p>
        </p:txBody>
      </p:sp>
      <p:pic>
        <p:nvPicPr>
          <p:cNvPr id="10" name="Object 2" descr="preencoded.png">
            <a:extLst>
              <a:ext uri="{FF2B5EF4-FFF2-40B4-BE49-F238E27FC236}">
                <a16:creationId xmlns:a16="http://schemas.microsoft.com/office/drawing/2014/main" id="{77B3974D-0439-F649-ADB3-594742CE6467}"/>
              </a:ext>
            </a:extLst>
          </p:cNvPr>
          <p:cNvPicPr>
            <a:picLocks noChangeAspect="1"/>
          </p:cNvPicPr>
          <p:nvPr/>
        </p:nvPicPr>
        <p:blipFill rotWithShape="1">
          <a:blip r:embed="rId5"/>
          <a:srcRect r="56538"/>
          <a:stretch/>
        </p:blipFill>
        <p:spPr>
          <a:xfrm>
            <a:off x="952588" y="3270176"/>
            <a:ext cx="4686121" cy="3130992"/>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0895120-C619-6C41-8D62-89F427C7E728}"/>
              </a:ext>
            </a:extLst>
          </p:cNvPr>
          <p:cNvPicPr>
            <a:picLocks noChangeAspect="1"/>
          </p:cNvPicPr>
          <p:nvPr/>
        </p:nvPicPr>
        <p:blipFill>
          <a:blip r:embed="rId6">
            <a:alphaModFix amt="20000"/>
          </a:blip>
          <a:stretch>
            <a:fillRect/>
          </a:stretch>
        </p:blipFill>
        <p:spPr>
          <a:xfrm>
            <a:off x="11517594" y="6328524"/>
            <a:ext cx="551622" cy="336991"/>
          </a:xfrm>
          <a:prstGeom prst="rect">
            <a:avLst/>
          </a:prstGeom>
        </p:spPr>
      </p:pic>
      <p:sp>
        <p:nvSpPr>
          <p:cNvPr id="12" name="TextBox 11">
            <a:extLst>
              <a:ext uri="{FF2B5EF4-FFF2-40B4-BE49-F238E27FC236}">
                <a16:creationId xmlns:a16="http://schemas.microsoft.com/office/drawing/2014/main" id="{DB8A2F88-6BD3-3347-9801-9682020AFB59}"/>
              </a:ext>
            </a:extLst>
          </p:cNvPr>
          <p:cNvSpPr txBox="1"/>
          <p:nvPr/>
        </p:nvSpPr>
        <p:spPr>
          <a:xfrm>
            <a:off x="479553" y="1112761"/>
            <a:ext cx="8288792" cy="923330"/>
          </a:xfrm>
          <a:prstGeom prst="rect">
            <a:avLst/>
          </a:prstGeom>
          <a:noFill/>
        </p:spPr>
        <p:txBody>
          <a:bodyPr wrap="square" rtlCol="0">
            <a:spAutoFit/>
          </a:bodyPr>
          <a:lstStyle/>
          <a:p>
            <a:r>
              <a:rPr lang="en-US" sz="5400" b="1" dirty="0">
                <a:solidFill>
                  <a:schemeClr val="bg1"/>
                </a:solidFill>
                <a:effectLst>
                  <a:outerShdw blurRad="38100" dist="38100" algn="tl">
                    <a:srgbClr val="000000">
                      <a:alpha val="43137"/>
                    </a:srgbClr>
                  </a:outerShdw>
                </a:effectLst>
                <a:latin typeface="SF Sports Night" pitchFamily="2" charset="0"/>
                <a:cs typeface="Segoe UI" panose="020B0502040204020203" pitchFamily="34" charset="0"/>
              </a:rPr>
              <a:t>Barna Group Survey</a:t>
            </a:r>
          </a:p>
        </p:txBody>
      </p:sp>
    </p:spTree>
    <p:extLst>
      <p:ext uri="{BB962C8B-B14F-4D97-AF65-F5344CB8AC3E}">
        <p14:creationId xmlns:p14="http://schemas.microsoft.com/office/powerpoint/2010/main" val="1480795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sitting, person, person&#10;&#10;Description automatically generated">
            <a:extLst>
              <a:ext uri="{FF2B5EF4-FFF2-40B4-BE49-F238E27FC236}">
                <a16:creationId xmlns:a16="http://schemas.microsoft.com/office/drawing/2014/main" id="{7857C11C-3F90-BD42-8F2A-5895ED4071F2}"/>
              </a:ext>
            </a:extLst>
          </p:cNvPr>
          <p:cNvPicPr>
            <a:picLocks noChangeAspect="1"/>
          </p:cNvPicPr>
          <p:nvPr/>
        </p:nvPicPr>
        <p:blipFill>
          <a:blip r:embed="rId3"/>
          <a:stretch>
            <a:fillRect/>
          </a:stretch>
        </p:blipFill>
        <p:spPr>
          <a:xfrm>
            <a:off x="-1" y="0"/>
            <a:ext cx="12363719" cy="6858000"/>
          </a:xfrm>
          <a:prstGeom prst="rect">
            <a:avLst/>
          </a:prstGeom>
        </p:spPr>
      </p:pic>
      <p:pic>
        <p:nvPicPr>
          <p:cNvPr id="4" name="Object 3"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23974" y="1672912"/>
            <a:ext cx="12836770" cy="3531225"/>
          </a:xfrm>
          <a:prstGeom prst="rect">
            <a:avLst/>
          </a:prstGeom>
        </p:spPr>
      </p:pic>
      <p:sp>
        <p:nvSpPr>
          <p:cNvPr id="9" name="Object4">
            <a:extLst>
              <a:ext uri="{FF2B5EF4-FFF2-40B4-BE49-F238E27FC236}">
                <a16:creationId xmlns:a16="http://schemas.microsoft.com/office/drawing/2014/main" id="{AE8C5311-6239-D84E-BA18-665CBF81ABA3}"/>
              </a:ext>
            </a:extLst>
          </p:cNvPr>
          <p:cNvSpPr/>
          <p:nvPr/>
        </p:nvSpPr>
        <p:spPr>
          <a:xfrm>
            <a:off x="1856043" y="1779847"/>
            <a:ext cx="8651629" cy="3338740"/>
          </a:xfrm>
          <a:prstGeom prst="rect">
            <a:avLst/>
          </a:prstGeom>
          <a:noFill/>
          <a:ln/>
        </p:spPr>
        <p:txBody>
          <a:bodyPr wrap="square" lIns="0" tIns="0" rIns="0" bIns="0" rtlCol="0" anchor="ctr">
            <a:noAutofit/>
          </a:bodyPr>
          <a:lstStyle/>
          <a:p>
            <a:pPr>
              <a:lnSpc>
                <a:spcPts val="5100"/>
              </a:lnSpc>
            </a:pPr>
            <a:r>
              <a:rPr lang="en-US" sz="4000" b="1" dirty="0">
                <a:solidFill>
                  <a:schemeClr val="bg1"/>
                </a:solidFill>
                <a:latin typeface="BentonSans Medium" panose="02000603030000020004" pitchFamily="2" charset="0"/>
              </a:rPr>
              <a:t>“They… have given themselves up to sensuality, </a:t>
            </a:r>
            <a:r>
              <a:rPr lang="en-US" sz="4000" b="1" u="sng" dirty="0">
                <a:solidFill>
                  <a:schemeClr val="bg1"/>
                </a:solidFill>
                <a:latin typeface="BentonSans Medium" panose="02000603030000020004" pitchFamily="2" charset="0"/>
              </a:rPr>
              <a:t>greedy to practice every kind of impurity</a:t>
            </a:r>
            <a:r>
              <a:rPr lang="en-US" sz="4000" b="1" dirty="0">
                <a:solidFill>
                  <a:schemeClr val="bg1"/>
                </a:solidFill>
                <a:latin typeface="BentonSans Medium" panose="02000603030000020004" pitchFamily="2" charset="0"/>
              </a:rPr>
              <a:t>. But that is not the way you learned Christ!” </a:t>
            </a:r>
          </a:p>
          <a:p>
            <a:pPr algn="r">
              <a:lnSpc>
                <a:spcPts val="5100"/>
              </a:lnSpc>
            </a:pPr>
            <a:r>
              <a:rPr lang="en-US" sz="4000" b="1" dirty="0">
                <a:solidFill>
                  <a:schemeClr val="bg1"/>
                </a:solidFill>
                <a:latin typeface="BentonSans Regular" panose="02000503040000020004" pitchFamily="2" charset="0"/>
              </a:rPr>
              <a:t>Ephesians 4:19-20</a:t>
            </a:r>
            <a:endParaRPr lang="en-US" sz="4000" b="1" dirty="0">
              <a:solidFill>
                <a:schemeClr val="bg1"/>
              </a:solidFill>
              <a:latin typeface="BentonSans Regular" panose="02000503040000020004" pitchFamily="2" charset="0"/>
              <a:ea typeface="Bw Darius Black" pitchFamily="34" charset="-122"/>
              <a:cs typeface="Bw Darius Black" pitchFamily="34" charset="-120"/>
            </a:endParaRPr>
          </a:p>
        </p:txBody>
      </p:sp>
      <p:pic>
        <p:nvPicPr>
          <p:cNvPr id="5" name="White Arrows.png" descr="White Arrows.png">
            <a:extLst>
              <a:ext uri="{FF2B5EF4-FFF2-40B4-BE49-F238E27FC236}">
                <a16:creationId xmlns:a16="http://schemas.microsoft.com/office/drawing/2014/main" id="{D8CE5445-DE6E-554C-A8CE-158E28D72D8C}"/>
              </a:ext>
            </a:extLst>
          </p:cNvPr>
          <p:cNvPicPr>
            <a:picLocks noChangeAspect="1"/>
          </p:cNvPicPr>
          <p:nvPr/>
        </p:nvPicPr>
        <p:blipFill>
          <a:blip r:embed="rId6"/>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2414313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0569CD1F-DC44-564A-9D98-A00884C2E98C}"/>
              </a:ext>
            </a:extLst>
          </p:cNvPr>
          <p:cNvGrpSpPr/>
          <p:nvPr/>
        </p:nvGrpSpPr>
        <p:grpSpPr>
          <a:xfrm>
            <a:off x="-21541" y="360943"/>
            <a:ext cx="11814946" cy="5344182"/>
            <a:chOff x="451925" y="916918"/>
            <a:chExt cx="11814946" cy="5344182"/>
          </a:xfrm>
        </p:grpSpPr>
        <p:sp>
          <p:nvSpPr>
            <p:cNvPr id="42" name="Object2">
              <a:extLst>
                <a:ext uri="{FF2B5EF4-FFF2-40B4-BE49-F238E27FC236}">
                  <a16:creationId xmlns:a16="http://schemas.microsoft.com/office/drawing/2014/main" id="{6839C67E-0AF6-3542-8883-60681EDA2DF6}"/>
                </a:ext>
              </a:extLst>
            </p:cNvPr>
            <p:cNvSpPr/>
            <p:nvPr/>
          </p:nvSpPr>
          <p:spPr>
            <a:xfrm>
              <a:off x="902886" y="916918"/>
              <a:ext cx="4377385" cy="657948"/>
            </a:xfrm>
            <a:prstGeom prst="rect">
              <a:avLst/>
            </a:prstGeom>
            <a:noFill/>
            <a:ln/>
          </p:spPr>
          <p:txBody>
            <a:bodyPr wrap="square" lIns="0" tIns="0" rIns="0" bIns="0" rtlCol="0" anchor="t">
              <a:noAutofit/>
            </a:bodyPr>
            <a:lstStyle/>
            <a:p>
              <a:pPr algn="ctr">
                <a:lnSpc>
                  <a:spcPts val="5100"/>
                </a:lnSpc>
              </a:pPr>
              <a:r>
                <a:rPr lang="en-US" sz="3200" dirty="0">
                  <a:solidFill>
                    <a:schemeClr val="accent1"/>
                  </a:solidFill>
                  <a:latin typeface="BentonSans Medium" panose="02000603030000020004" pitchFamily="2" charset="0"/>
                  <a:ea typeface="Bw Darius Black" pitchFamily="34" charset="-122"/>
                  <a:cs typeface="Bw Darius Black" pitchFamily="34" charset="-120"/>
                </a:rPr>
                <a:t>ROOT OF ADDICTION</a:t>
              </a:r>
              <a:endParaRPr lang="en-US" sz="3200" dirty="0">
                <a:solidFill>
                  <a:schemeClr val="accent1"/>
                </a:solidFill>
                <a:latin typeface="BentonSans Medium" panose="02000603030000020004" pitchFamily="2" charset="0"/>
              </a:endParaRPr>
            </a:p>
          </p:txBody>
        </p:sp>
        <p:sp>
          <p:nvSpPr>
            <p:cNvPr id="47" name="Object2">
              <a:extLst>
                <a:ext uri="{FF2B5EF4-FFF2-40B4-BE49-F238E27FC236}">
                  <a16:creationId xmlns:a16="http://schemas.microsoft.com/office/drawing/2014/main" id="{1B5E3256-E9E8-D449-9D94-BCCE6C1D6761}"/>
                </a:ext>
              </a:extLst>
            </p:cNvPr>
            <p:cNvSpPr/>
            <p:nvPr/>
          </p:nvSpPr>
          <p:spPr>
            <a:xfrm>
              <a:off x="6399707" y="916918"/>
              <a:ext cx="4377385" cy="647700"/>
            </a:xfrm>
            <a:prstGeom prst="rect">
              <a:avLst/>
            </a:prstGeom>
            <a:noFill/>
            <a:ln/>
          </p:spPr>
          <p:txBody>
            <a:bodyPr wrap="square" lIns="0" tIns="0" rIns="0" bIns="0" rtlCol="0" anchor="t">
              <a:normAutofit/>
            </a:bodyPr>
            <a:lstStyle/>
            <a:p>
              <a:pPr>
                <a:lnSpc>
                  <a:spcPts val="5100"/>
                </a:lnSpc>
              </a:pPr>
              <a:r>
                <a:rPr lang="en-US" sz="3200" dirty="0">
                  <a:solidFill>
                    <a:schemeClr val="accent1"/>
                  </a:solidFill>
                  <a:latin typeface="BentonSans Medium" panose="02000603030000020004" pitchFamily="2" charset="0"/>
                  <a:ea typeface="Bw Darius Black" pitchFamily="34" charset="-122"/>
                  <a:cs typeface="Bw Darius Black" pitchFamily="34" charset="-120"/>
                </a:rPr>
                <a:t>SOLUTION</a:t>
              </a:r>
              <a:endParaRPr lang="en-US" sz="3200" dirty="0">
                <a:solidFill>
                  <a:schemeClr val="accent1"/>
                </a:solidFill>
                <a:latin typeface="BentonSans Medium" panose="02000603030000020004" pitchFamily="2" charset="0"/>
              </a:endParaRPr>
            </a:p>
          </p:txBody>
        </p:sp>
        <p:grpSp>
          <p:nvGrpSpPr>
            <p:cNvPr id="28" name="Group 27">
              <a:extLst>
                <a:ext uri="{FF2B5EF4-FFF2-40B4-BE49-F238E27FC236}">
                  <a16:creationId xmlns:a16="http://schemas.microsoft.com/office/drawing/2014/main" id="{BA2EA531-0B8B-BA4E-8A60-39B7C94B409F}"/>
                </a:ext>
              </a:extLst>
            </p:cNvPr>
            <p:cNvGrpSpPr/>
            <p:nvPr/>
          </p:nvGrpSpPr>
          <p:grpSpPr>
            <a:xfrm>
              <a:off x="451925" y="1919398"/>
              <a:ext cx="11814946" cy="4341702"/>
              <a:chOff x="678644" y="1665288"/>
              <a:chExt cx="11814946" cy="4341702"/>
            </a:xfrm>
          </p:grpSpPr>
          <p:sp>
            <p:nvSpPr>
              <p:cNvPr id="4" name="Object3"/>
              <p:cNvSpPr/>
              <p:nvPr/>
            </p:nvSpPr>
            <p:spPr>
              <a:xfrm>
                <a:off x="678644" y="1668776"/>
                <a:ext cx="4468631" cy="492027"/>
              </a:xfrm>
              <a:prstGeom prst="rect">
                <a:avLst/>
              </a:prstGeom>
              <a:noFill/>
              <a:ln/>
            </p:spPr>
            <p:txBody>
              <a:bodyPr wrap="square" lIns="0" tIns="0" rIns="0" bIns="0" rtlCol="0" anchor="t">
                <a:normAutofit/>
              </a:bodyPr>
              <a:lstStyle/>
              <a:p>
                <a:pPr algn="r">
                  <a:lnSpc>
                    <a:spcPts val="3100"/>
                  </a:lnSpc>
                </a:pPr>
                <a:r>
                  <a:rPr lang="en-US" sz="2800" dirty="0">
                    <a:latin typeface="BentonSans Medium" panose="02000603030000020004" pitchFamily="2" charset="0"/>
                    <a:ea typeface="Mulish" pitchFamily="34" charset="-122"/>
                    <a:cs typeface="Mulish" pitchFamily="34" charset="-120"/>
                  </a:rPr>
                  <a:t>The Sexualized Society</a:t>
                </a:r>
                <a:endParaRPr lang="en-US" sz="2800" dirty="0">
                  <a:latin typeface="BentonSans Medium" panose="02000603030000020004" pitchFamily="2" charset="0"/>
                </a:endParaRPr>
              </a:p>
              <a:p>
                <a:pPr algn="r"/>
                <a:endParaRPr lang="en-US" sz="1600" dirty="0">
                  <a:latin typeface="BentonSans Medium" panose="02000603030000020004" pitchFamily="2" charset="0"/>
                </a:endParaRPr>
              </a:p>
            </p:txBody>
          </p:sp>
          <p:sp>
            <p:nvSpPr>
              <p:cNvPr id="12" name="Object3">
                <a:extLst>
                  <a:ext uri="{FF2B5EF4-FFF2-40B4-BE49-F238E27FC236}">
                    <a16:creationId xmlns:a16="http://schemas.microsoft.com/office/drawing/2014/main" id="{600CC80C-A6F1-DE45-BD07-2E8AD2253D95}"/>
                  </a:ext>
                </a:extLst>
              </p:cNvPr>
              <p:cNvSpPr/>
              <p:nvPr/>
            </p:nvSpPr>
            <p:spPr>
              <a:xfrm>
                <a:off x="678645" y="2418806"/>
                <a:ext cx="4468631" cy="492027"/>
              </a:xfrm>
              <a:prstGeom prst="rect">
                <a:avLst/>
              </a:prstGeom>
              <a:noFill/>
              <a:ln/>
            </p:spPr>
            <p:txBody>
              <a:bodyPr wrap="square" lIns="0" tIns="0" rIns="0" bIns="0" rtlCol="0" anchor="t">
                <a:normAutofit/>
              </a:bodyPr>
              <a:lstStyle/>
              <a:p>
                <a:pPr algn="r">
                  <a:lnSpc>
                    <a:spcPts val="3100"/>
                  </a:lnSpc>
                </a:pPr>
                <a:r>
                  <a:rPr lang="en-US" sz="2800" dirty="0">
                    <a:latin typeface="BentonSans Medium" panose="02000603030000020004" pitchFamily="2" charset="0"/>
                    <a:ea typeface="Mulish" pitchFamily="34" charset="-122"/>
                    <a:cs typeface="Mulish" pitchFamily="34" charset="-120"/>
                  </a:rPr>
                  <a:t>The Addicted Brain</a:t>
                </a:r>
                <a:endParaRPr lang="en-US" sz="2800" dirty="0">
                  <a:latin typeface="BentonSans Medium" panose="02000603030000020004" pitchFamily="2" charset="0"/>
                </a:endParaRPr>
              </a:p>
              <a:p>
                <a:pPr algn="r"/>
                <a:endParaRPr lang="en-US" sz="1600" dirty="0">
                  <a:latin typeface="BentonSans Medium" panose="02000603030000020004" pitchFamily="2" charset="0"/>
                </a:endParaRPr>
              </a:p>
            </p:txBody>
          </p:sp>
          <p:sp>
            <p:nvSpPr>
              <p:cNvPr id="17" name="Object3">
                <a:extLst>
                  <a:ext uri="{FF2B5EF4-FFF2-40B4-BE49-F238E27FC236}">
                    <a16:creationId xmlns:a16="http://schemas.microsoft.com/office/drawing/2014/main" id="{1FB5997C-D4DF-7447-B085-7F683F3CFE5B}"/>
                  </a:ext>
                </a:extLst>
              </p:cNvPr>
              <p:cNvSpPr/>
              <p:nvPr/>
            </p:nvSpPr>
            <p:spPr>
              <a:xfrm>
                <a:off x="678646" y="3194488"/>
                <a:ext cx="4468631" cy="492027"/>
              </a:xfrm>
              <a:prstGeom prst="rect">
                <a:avLst/>
              </a:prstGeom>
              <a:noFill/>
              <a:ln/>
            </p:spPr>
            <p:txBody>
              <a:bodyPr wrap="square" lIns="0" tIns="0" rIns="0" bIns="0" rtlCol="0" anchor="t">
                <a:normAutofit/>
              </a:bodyPr>
              <a:lstStyle/>
              <a:p>
                <a:pPr algn="r">
                  <a:lnSpc>
                    <a:spcPts val="3100"/>
                  </a:lnSpc>
                </a:pPr>
                <a:r>
                  <a:rPr lang="en-US" sz="2800" dirty="0">
                    <a:latin typeface="BentonSans Medium" panose="02000603030000020004" pitchFamily="2" charset="0"/>
                    <a:ea typeface="Mulish" pitchFamily="34" charset="-122"/>
                    <a:cs typeface="Mulish" pitchFamily="34" charset="-120"/>
                  </a:rPr>
                  <a:t>Isolation</a:t>
                </a:r>
                <a:endParaRPr lang="en-US" sz="2800" dirty="0">
                  <a:latin typeface="BentonSans Medium" panose="02000603030000020004" pitchFamily="2" charset="0"/>
                </a:endParaRPr>
              </a:p>
              <a:p>
                <a:pPr algn="r"/>
                <a:endParaRPr lang="en-US" sz="1600" dirty="0">
                  <a:latin typeface="BentonSans Medium" panose="02000603030000020004" pitchFamily="2" charset="0"/>
                </a:endParaRPr>
              </a:p>
            </p:txBody>
          </p:sp>
          <p:sp>
            <p:nvSpPr>
              <p:cNvPr id="22" name="Object3">
                <a:extLst>
                  <a:ext uri="{FF2B5EF4-FFF2-40B4-BE49-F238E27FC236}">
                    <a16:creationId xmlns:a16="http://schemas.microsoft.com/office/drawing/2014/main" id="{0AC3E7A7-7FFB-E245-86B3-5BF7BEACF0F6}"/>
                  </a:ext>
                </a:extLst>
              </p:cNvPr>
              <p:cNvSpPr/>
              <p:nvPr/>
            </p:nvSpPr>
            <p:spPr>
              <a:xfrm>
                <a:off x="678647" y="3947293"/>
                <a:ext cx="4468631" cy="492027"/>
              </a:xfrm>
              <a:prstGeom prst="rect">
                <a:avLst/>
              </a:prstGeom>
              <a:noFill/>
              <a:ln/>
            </p:spPr>
            <p:txBody>
              <a:bodyPr wrap="square" lIns="0" tIns="0" rIns="0" bIns="0" rtlCol="0" anchor="t">
                <a:normAutofit/>
              </a:bodyPr>
              <a:lstStyle/>
              <a:p>
                <a:pPr algn="r">
                  <a:lnSpc>
                    <a:spcPts val="3100"/>
                  </a:lnSpc>
                </a:pPr>
                <a:r>
                  <a:rPr lang="en-US" sz="2800" dirty="0">
                    <a:latin typeface="BentonSans Medium" panose="02000603030000020004" pitchFamily="2" charset="0"/>
                    <a:ea typeface="Mulish" pitchFamily="34" charset="-122"/>
                    <a:cs typeface="Mulish" pitchFamily="34" charset="-120"/>
                  </a:rPr>
                  <a:t>Negative Emotions</a:t>
                </a:r>
                <a:endParaRPr lang="en-US" sz="2800" dirty="0">
                  <a:latin typeface="BentonSans Medium" panose="02000603030000020004" pitchFamily="2" charset="0"/>
                </a:endParaRPr>
              </a:p>
              <a:p>
                <a:pPr algn="r"/>
                <a:endParaRPr lang="en-US" sz="1600" dirty="0">
                  <a:latin typeface="BentonSans Medium" panose="02000603030000020004" pitchFamily="2" charset="0"/>
                </a:endParaRPr>
              </a:p>
            </p:txBody>
          </p:sp>
          <p:sp>
            <p:nvSpPr>
              <p:cNvPr id="32" name="Object3">
                <a:extLst>
                  <a:ext uri="{FF2B5EF4-FFF2-40B4-BE49-F238E27FC236}">
                    <a16:creationId xmlns:a16="http://schemas.microsoft.com/office/drawing/2014/main" id="{55DFBC64-C859-A447-8D9E-219B5755BE02}"/>
                  </a:ext>
                </a:extLst>
              </p:cNvPr>
              <p:cNvSpPr/>
              <p:nvPr/>
            </p:nvSpPr>
            <p:spPr>
              <a:xfrm>
                <a:off x="684799" y="4731128"/>
                <a:ext cx="4468631" cy="492027"/>
              </a:xfrm>
              <a:prstGeom prst="rect">
                <a:avLst/>
              </a:prstGeom>
              <a:noFill/>
              <a:ln/>
            </p:spPr>
            <p:txBody>
              <a:bodyPr wrap="square" lIns="0" tIns="0" rIns="0" bIns="0" rtlCol="0" anchor="t">
                <a:normAutofit/>
              </a:bodyPr>
              <a:lstStyle/>
              <a:p>
                <a:pPr algn="r">
                  <a:lnSpc>
                    <a:spcPts val="3100"/>
                  </a:lnSpc>
                </a:pPr>
                <a:r>
                  <a:rPr lang="en-US" sz="2800" dirty="0">
                    <a:latin typeface="BentonSans Medium" panose="02000603030000020004" pitchFamily="2" charset="0"/>
                    <a:ea typeface="Mulish" pitchFamily="34" charset="-122"/>
                    <a:cs typeface="Mulish" pitchFamily="34" charset="-120"/>
                  </a:rPr>
                  <a:t>Shame</a:t>
                </a:r>
                <a:endParaRPr lang="en-US" sz="2800" dirty="0">
                  <a:latin typeface="BentonSans Medium" panose="02000603030000020004" pitchFamily="2" charset="0"/>
                </a:endParaRPr>
              </a:p>
              <a:p>
                <a:pPr algn="ctr"/>
                <a:endParaRPr lang="en-US" sz="1600" dirty="0">
                  <a:latin typeface="BentonSans Medium" panose="02000603030000020004" pitchFamily="2" charset="0"/>
                </a:endParaRPr>
              </a:p>
            </p:txBody>
          </p:sp>
          <p:sp>
            <p:nvSpPr>
              <p:cNvPr id="37" name="Object3">
                <a:extLst>
                  <a:ext uri="{FF2B5EF4-FFF2-40B4-BE49-F238E27FC236}">
                    <a16:creationId xmlns:a16="http://schemas.microsoft.com/office/drawing/2014/main" id="{0F424D66-9DCD-AB44-87FB-D84E40C18715}"/>
                  </a:ext>
                </a:extLst>
              </p:cNvPr>
              <p:cNvSpPr/>
              <p:nvPr/>
            </p:nvSpPr>
            <p:spPr>
              <a:xfrm>
                <a:off x="684800" y="5514961"/>
                <a:ext cx="4468631" cy="492027"/>
              </a:xfrm>
              <a:prstGeom prst="rect">
                <a:avLst/>
              </a:prstGeom>
              <a:noFill/>
              <a:ln/>
            </p:spPr>
            <p:txBody>
              <a:bodyPr wrap="square" lIns="0" tIns="0" rIns="0" bIns="0" rtlCol="0" anchor="t">
                <a:normAutofit/>
              </a:bodyPr>
              <a:lstStyle/>
              <a:p>
                <a:pPr algn="r">
                  <a:lnSpc>
                    <a:spcPts val="3100"/>
                  </a:lnSpc>
                </a:pPr>
                <a:r>
                  <a:rPr lang="en-US" sz="2800" dirty="0">
                    <a:latin typeface="BentonSans Medium" panose="02000603030000020004" pitchFamily="2" charset="0"/>
                    <a:ea typeface="Mulish" pitchFamily="34" charset="-122"/>
                    <a:cs typeface="Mulish" pitchFamily="34" charset="-120"/>
                  </a:rPr>
                  <a:t>Trauma</a:t>
                </a:r>
                <a:endParaRPr lang="en-US" sz="2800" dirty="0">
                  <a:latin typeface="BentonSans Medium" panose="02000603030000020004" pitchFamily="2" charset="0"/>
                </a:endParaRPr>
              </a:p>
              <a:p>
                <a:pPr algn="r"/>
                <a:endParaRPr lang="en-US" sz="1600" dirty="0">
                  <a:latin typeface="BentonSans Medium" panose="02000603030000020004" pitchFamily="2" charset="0"/>
                </a:endParaRPr>
              </a:p>
            </p:txBody>
          </p:sp>
          <p:grpSp>
            <p:nvGrpSpPr>
              <p:cNvPr id="27" name="Group 26">
                <a:extLst>
                  <a:ext uri="{FF2B5EF4-FFF2-40B4-BE49-F238E27FC236}">
                    <a16:creationId xmlns:a16="http://schemas.microsoft.com/office/drawing/2014/main" id="{52842E31-A764-B343-B3AD-50D9F7CFEFE1}"/>
                  </a:ext>
                </a:extLst>
              </p:cNvPr>
              <p:cNvGrpSpPr/>
              <p:nvPr/>
            </p:nvGrpSpPr>
            <p:grpSpPr>
              <a:xfrm>
                <a:off x="5532454" y="1665288"/>
                <a:ext cx="6961136" cy="4341702"/>
                <a:chOff x="5202254" y="1665288"/>
                <a:chExt cx="6961136" cy="4341702"/>
              </a:xfrm>
            </p:grpSpPr>
            <p:grpSp>
              <p:nvGrpSpPr>
                <p:cNvPr id="6" name="Group 5">
                  <a:extLst>
                    <a:ext uri="{FF2B5EF4-FFF2-40B4-BE49-F238E27FC236}">
                      <a16:creationId xmlns:a16="http://schemas.microsoft.com/office/drawing/2014/main" id="{811A5882-4AD4-7346-BD48-723F7E9C22FD}"/>
                    </a:ext>
                  </a:extLst>
                </p:cNvPr>
                <p:cNvGrpSpPr/>
                <p:nvPr/>
              </p:nvGrpSpPr>
              <p:grpSpPr>
                <a:xfrm>
                  <a:off x="6128793" y="1665288"/>
                  <a:ext cx="6034597" cy="4341702"/>
                  <a:chOff x="6537736" y="1347447"/>
                  <a:chExt cx="6034597" cy="4341702"/>
                </a:xfrm>
              </p:grpSpPr>
              <p:sp>
                <p:nvSpPr>
                  <p:cNvPr id="11" name="Object3">
                    <a:extLst>
                      <a:ext uri="{FF2B5EF4-FFF2-40B4-BE49-F238E27FC236}">
                        <a16:creationId xmlns:a16="http://schemas.microsoft.com/office/drawing/2014/main" id="{5BF20A60-2361-F54B-8325-D65087061AF0}"/>
                      </a:ext>
                    </a:extLst>
                  </p:cNvPr>
                  <p:cNvSpPr/>
                  <p:nvPr/>
                </p:nvSpPr>
                <p:spPr>
                  <a:xfrm>
                    <a:off x="6548001" y="1347447"/>
                    <a:ext cx="3075532" cy="492027"/>
                  </a:xfrm>
                  <a:prstGeom prst="rect">
                    <a:avLst/>
                  </a:prstGeom>
                  <a:noFill/>
                  <a:ln/>
                </p:spPr>
                <p:txBody>
                  <a:bodyPr wrap="square" lIns="0" tIns="0" rIns="0" bIns="0" rtlCol="0" anchor="t">
                    <a:normAutofit/>
                  </a:bodyPr>
                  <a:lstStyle/>
                  <a:p>
                    <a:pPr>
                      <a:lnSpc>
                        <a:spcPts val="3100"/>
                      </a:lnSpc>
                    </a:pPr>
                    <a:r>
                      <a:rPr lang="en-US" sz="3600" b="1" dirty="0">
                        <a:latin typeface="BentonSans Medium" panose="02000603030000020004" pitchFamily="2" charset="0"/>
                        <a:ea typeface="Mulish" pitchFamily="34" charset="-122"/>
                        <a:cs typeface="Mulish" pitchFamily="34" charset="-120"/>
                      </a:rPr>
                      <a:t>Pursue holiness</a:t>
                    </a:r>
                    <a:endParaRPr lang="en-US" sz="3600" b="1" dirty="0">
                      <a:latin typeface="BentonSans Medium" panose="02000603030000020004" pitchFamily="2" charset="0"/>
                    </a:endParaRPr>
                  </a:p>
                  <a:p>
                    <a:endParaRPr lang="en-US" sz="3600" b="1" dirty="0">
                      <a:latin typeface="BentonSans Medium" panose="02000603030000020004" pitchFamily="2" charset="0"/>
                    </a:endParaRPr>
                  </a:p>
                </p:txBody>
              </p:sp>
              <p:sp>
                <p:nvSpPr>
                  <p:cNvPr id="16" name="Object3">
                    <a:extLst>
                      <a:ext uri="{FF2B5EF4-FFF2-40B4-BE49-F238E27FC236}">
                        <a16:creationId xmlns:a16="http://schemas.microsoft.com/office/drawing/2014/main" id="{E18EBBC1-A0A6-7E48-8BC2-77E48702E371}"/>
                      </a:ext>
                    </a:extLst>
                  </p:cNvPr>
                  <p:cNvSpPr/>
                  <p:nvPr/>
                </p:nvSpPr>
                <p:spPr>
                  <a:xfrm>
                    <a:off x="6537736" y="2130894"/>
                    <a:ext cx="3473866" cy="492027"/>
                  </a:xfrm>
                  <a:prstGeom prst="rect">
                    <a:avLst/>
                  </a:prstGeom>
                  <a:noFill/>
                  <a:ln/>
                </p:spPr>
                <p:txBody>
                  <a:bodyPr wrap="square" lIns="0" tIns="0" rIns="0" bIns="0" rtlCol="0" anchor="t">
                    <a:normAutofit/>
                  </a:bodyPr>
                  <a:lstStyle/>
                  <a:p>
                    <a:pPr>
                      <a:lnSpc>
                        <a:spcPts val="3100"/>
                      </a:lnSpc>
                    </a:pPr>
                    <a:r>
                      <a:rPr lang="en-US" sz="3600" b="1" dirty="0">
                        <a:latin typeface="BentonSans Medium" panose="02000603030000020004" pitchFamily="2" charset="0"/>
                        <a:ea typeface="Mulish" pitchFamily="34" charset="-122"/>
                        <a:cs typeface="Mulish" pitchFamily="34" charset="-120"/>
                      </a:rPr>
                      <a:t>Renew the mind</a:t>
                    </a:r>
                    <a:endParaRPr lang="en-US" sz="3600" b="1" dirty="0">
                      <a:latin typeface="BentonSans Medium" panose="02000603030000020004" pitchFamily="2" charset="0"/>
                    </a:endParaRPr>
                  </a:p>
                  <a:p>
                    <a:endParaRPr lang="en-US" sz="3600" b="1" dirty="0">
                      <a:latin typeface="BentonSans Medium" panose="02000603030000020004" pitchFamily="2" charset="0"/>
                    </a:endParaRPr>
                  </a:p>
                </p:txBody>
              </p:sp>
              <p:sp>
                <p:nvSpPr>
                  <p:cNvPr id="21" name="Object3">
                    <a:extLst>
                      <a:ext uri="{FF2B5EF4-FFF2-40B4-BE49-F238E27FC236}">
                        <a16:creationId xmlns:a16="http://schemas.microsoft.com/office/drawing/2014/main" id="{99B7CDAA-80A6-9B4C-987B-E52ED9154314}"/>
                      </a:ext>
                    </a:extLst>
                  </p:cNvPr>
                  <p:cNvSpPr/>
                  <p:nvPr/>
                </p:nvSpPr>
                <p:spPr>
                  <a:xfrm>
                    <a:off x="6537736" y="2876647"/>
                    <a:ext cx="6034597" cy="492027"/>
                  </a:xfrm>
                  <a:prstGeom prst="rect">
                    <a:avLst/>
                  </a:prstGeom>
                  <a:noFill/>
                  <a:ln/>
                </p:spPr>
                <p:txBody>
                  <a:bodyPr wrap="square" lIns="0" tIns="0" rIns="0" bIns="0" rtlCol="0" anchor="t">
                    <a:noAutofit/>
                  </a:bodyPr>
                  <a:lstStyle/>
                  <a:p>
                    <a:pPr>
                      <a:lnSpc>
                        <a:spcPts val="3100"/>
                      </a:lnSpc>
                    </a:pPr>
                    <a:r>
                      <a:rPr lang="en-US" sz="3600" b="1" dirty="0">
                        <a:latin typeface="BentonSans Medium" panose="02000603030000020004" pitchFamily="2" charset="0"/>
                        <a:ea typeface="Mulish" pitchFamily="34" charset="-122"/>
                        <a:cs typeface="Mulish" pitchFamily="34" charset="-120"/>
                      </a:rPr>
                      <a:t>Develop authentic relationships</a:t>
                    </a:r>
                    <a:endParaRPr lang="en-US" sz="3600" b="1" dirty="0">
                      <a:latin typeface="BentonSans Medium" panose="02000603030000020004" pitchFamily="2" charset="0"/>
                    </a:endParaRPr>
                  </a:p>
                  <a:p>
                    <a:endParaRPr lang="en-US" sz="3600" b="1" dirty="0">
                      <a:latin typeface="BentonSans Medium" panose="02000603030000020004" pitchFamily="2" charset="0"/>
                    </a:endParaRPr>
                  </a:p>
                </p:txBody>
              </p:sp>
              <p:sp>
                <p:nvSpPr>
                  <p:cNvPr id="26" name="Object3">
                    <a:extLst>
                      <a:ext uri="{FF2B5EF4-FFF2-40B4-BE49-F238E27FC236}">
                        <a16:creationId xmlns:a16="http://schemas.microsoft.com/office/drawing/2014/main" id="{6044C657-54EF-1944-8241-C5D0CE9DA6FF}"/>
                      </a:ext>
                    </a:extLst>
                  </p:cNvPr>
                  <p:cNvSpPr/>
                  <p:nvPr/>
                </p:nvSpPr>
                <p:spPr>
                  <a:xfrm>
                    <a:off x="6537736" y="3629454"/>
                    <a:ext cx="5914988" cy="492027"/>
                  </a:xfrm>
                  <a:prstGeom prst="rect">
                    <a:avLst/>
                  </a:prstGeom>
                  <a:noFill/>
                  <a:ln/>
                </p:spPr>
                <p:txBody>
                  <a:bodyPr wrap="square" lIns="0" tIns="0" rIns="0" bIns="0" rtlCol="0" anchor="t">
                    <a:noAutofit/>
                  </a:bodyPr>
                  <a:lstStyle/>
                  <a:p>
                    <a:pPr>
                      <a:lnSpc>
                        <a:spcPts val="3100"/>
                      </a:lnSpc>
                    </a:pPr>
                    <a:r>
                      <a:rPr lang="en-US" sz="3600" b="1" dirty="0">
                        <a:latin typeface="BentonSans Medium" panose="02000603030000020004" pitchFamily="2" charset="0"/>
                        <a:ea typeface="Mulish" pitchFamily="34" charset="-122"/>
                      </a:rPr>
                      <a:t>Process emotions and grow EQ</a:t>
                    </a:r>
                    <a:endParaRPr lang="en-US" sz="3600" b="1" dirty="0">
                      <a:latin typeface="BentonSans Medium" panose="02000603030000020004" pitchFamily="2" charset="0"/>
                    </a:endParaRPr>
                  </a:p>
                  <a:p>
                    <a:endParaRPr lang="en-US" sz="3600" b="1" dirty="0">
                      <a:latin typeface="BentonSans Medium" panose="02000603030000020004" pitchFamily="2" charset="0"/>
                    </a:endParaRPr>
                  </a:p>
                </p:txBody>
              </p:sp>
              <p:sp>
                <p:nvSpPr>
                  <p:cNvPr id="36" name="Object3">
                    <a:extLst>
                      <a:ext uri="{FF2B5EF4-FFF2-40B4-BE49-F238E27FC236}">
                        <a16:creationId xmlns:a16="http://schemas.microsoft.com/office/drawing/2014/main" id="{55FE7C5C-6DA3-2946-8A1C-4548650FA6E0}"/>
                      </a:ext>
                    </a:extLst>
                  </p:cNvPr>
                  <p:cNvSpPr/>
                  <p:nvPr/>
                </p:nvSpPr>
                <p:spPr>
                  <a:xfrm>
                    <a:off x="6548001" y="4413288"/>
                    <a:ext cx="5644298" cy="492027"/>
                  </a:xfrm>
                  <a:prstGeom prst="rect">
                    <a:avLst/>
                  </a:prstGeom>
                  <a:noFill/>
                  <a:ln/>
                </p:spPr>
                <p:txBody>
                  <a:bodyPr wrap="square" lIns="0" tIns="0" rIns="0" bIns="0" rtlCol="0" anchor="t">
                    <a:noAutofit/>
                  </a:bodyPr>
                  <a:lstStyle/>
                  <a:p>
                    <a:pPr>
                      <a:lnSpc>
                        <a:spcPts val="3100"/>
                      </a:lnSpc>
                    </a:pPr>
                    <a:r>
                      <a:rPr lang="en-US" sz="3600" b="1" dirty="0">
                        <a:latin typeface="BentonSans Medium" panose="02000603030000020004" pitchFamily="2" charset="0"/>
                        <a:ea typeface="Mulish" pitchFamily="34" charset="-122"/>
                      </a:rPr>
                      <a:t>Live out of identity in Christ</a:t>
                    </a:r>
                    <a:endParaRPr lang="en-US" sz="3600" b="1" dirty="0">
                      <a:latin typeface="BentonSans Medium" panose="02000603030000020004" pitchFamily="2" charset="0"/>
                    </a:endParaRPr>
                  </a:p>
                  <a:p>
                    <a:endParaRPr lang="en-US" sz="3600" b="1" dirty="0">
                      <a:latin typeface="BentonSans Medium" panose="02000603030000020004" pitchFamily="2" charset="0"/>
                    </a:endParaRPr>
                  </a:p>
                </p:txBody>
              </p:sp>
              <p:sp>
                <p:nvSpPr>
                  <p:cNvPr id="41" name="Object3">
                    <a:extLst>
                      <a:ext uri="{FF2B5EF4-FFF2-40B4-BE49-F238E27FC236}">
                        <a16:creationId xmlns:a16="http://schemas.microsoft.com/office/drawing/2014/main" id="{F6FDCBB1-8031-F847-BBF7-AF12C3A3E054}"/>
                      </a:ext>
                    </a:extLst>
                  </p:cNvPr>
                  <p:cNvSpPr/>
                  <p:nvPr/>
                </p:nvSpPr>
                <p:spPr>
                  <a:xfrm>
                    <a:off x="6537737" y="5197122"/>
                    <a:ext cx="4961480" cy="492027"/>
                  </a:xfrm>
                  <a:prstGeom prst="rect">
                    <a:avLst/>
                  </a:prstGeom>
                  <a:noFill/>
                  <a:ln/>
                </p:spPr>
                <p:txBody>
                  <a:bodyPr wrap="square" lIns="0" tIns="0" rIns="0" bIns="0" rtlCol="0" anchor="t">
                    <a:noAutofit/>
                  </a:bodyPr>
                  <a:lstStyle/>
                  <a:p>
                    <a:pPr>
                      <a:lnSpc>
                        <a:spcPts val="3100"/>
                      </a:lnSpc>
                    </a:pPr>
                    <a:r>
                      <a:rPr lang="en-US" sz="3600" b="1" dirty="0">
                        <a:latin typeface="BentonSans Medium" panose="02000603030000020004" pitchFamily="2" charset="0"/>
                        <a:ea typeface="Mulish" pitchFamily="34" charset="-122"/>
                        <a:cs typeface="Mulish" pitchFamily="34" charset="-120"/>
                      </a:rPr>
                      <a:t>Replace lies with truth</a:t>
                    </a:r>
                    <a:endParaRPr lang="en-US" sz="3600" b="1" dirty="0">
                      <a:latin typeface="BentonSans Medium" panose="02000603030000020004" pitchFamily="2" charset="0"/>
                    </a:endParaRPr>
                  </a:p>
                  <a:p>
                    <a:endParaRPr lang="en-US" sz="3600" b="1" dirty="0">
                      <a:latin typeface="BentonSans Medium" panose="02000603030000020004" pitchFamily="2" charset="0"/>
                    </a:endParaRPr>
                  </a:p>
                </p:txBody>
              </p:sp>
            </p:grpSp>
            <p:grpSp>
              <p:nvGrpSpPr>
                <p:cNvPr id="43" name="Group 42">
                  <a:extLst>
                    <a:ext uri="{FF2B5EF4-FFF2-40B4-BE49-F238E27FC236}">
                      <a16:creationId xmlns:a16="http://schemas.microsoft.com/office/drawing/2014/main" id="{B510D6E6-F6A1-D542-9B15-1958463EADFA}"/>
                    </a:ext>
                  </a:extLst>
                </p:cNvPr>
                <p:cNvGrpSpPr/>
                <p:nvPr/>
              </p:nvGrpSpPr>
              <p:grpSpPr>
                <a:xfrm>
                  <a:off x="5202254" y="1725266"/>
                  <a:ext cx="617538" cy="357188"/>
                  <a:chOff x="6094412" y="1319212"/>
                  <a:chExt cx="925512" cy="457200"/>
                </a:xfrm>
                <a:solidFill>
                  <a:srgbClr val="FF0000"/>
                </a:solidFill>
              </p:grpSpPr>
              <p:sp>
                <p:nvSpPr>
                  <p:cNvPr id="44" name="Rectangle 43">
                    <a:extLst>
                      <a:ext uri="{FF2B5EF4-FFF2-40B4-BE49-F238E27FC236}">
                        <a16:creationId xmlns:a16="http://schemas.microsoft.com/office/drawing/2014/main" id="{D1AC0B3D-74C9-4A46-94C5-BEF613D171FE}"/>
                      </a:ext>
                    </a:extLst>
                  </p:cNvPr>
                  <p:cNvSpPr/>
                  <p:nvPr/>
                </p:nvSpPr>
                <p:spPr>
                  <a:xfrm>
                    <a:off x="6094412" y="1443038"/>
                    <a:ext cx="606426" cy="228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sp>
                <p:nvSpPr>
                  <p:cNvPr id="45" name="Triangle 44">
                    <a:extLst>
                      <a:ext uri="{FF2B5EF4-FFF2-40B4-BE49-F238E27FC236}">
                        <a16:creationId xmlns:a16="http://schemas.microsoft.com/office/drawing/2014/main" id="{D50B1F15-F3ED-0F48-9859-27401BCDE107}"/>
                      </a:ext>
                    </a:extLst>
                  </p:cNvPr>
                  <p:cNvSpPr/>
                  <p:nvPr/>
                </p:nvSpPr>
                <p:spPr>
                  <a:xfrm rot="5400000">
                    <a:off x="6631781" y="1388268"/>
                    <a:ext cx="457200" cy="319087"/>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grpSp>
            <p:grpSp>
              <p:nvGrpSpPr>
                <p:cNvPr id="48" name="Group 47">
                  <a:extLst>
                    <a:ext uri="{FF2B5EF4-FFF2-40B4-BE49-F238E27FC236}">
                      <a16:creationId xmlns:a16="http://schemas.microsoft.com/office/drawing/2014/main" id="{44DB4254-330A-4C4F-B70B-10FC12DA51D1}"/>
                    </a:ext>
                  </a:extLst>
                </p:cNvPr>
                <p:cNvGrpSpPr/>
                <p:nvPr/>
              </p:nvGrpSpPr>
              <p:grpSpPr>
                <a:xfrm>
                  <a:off x="5202254" y="2461611"/>
                  <a:ext cx="617538" cy="357188"/>
                  <a:chOff x="6094412" y="1319212"/>
                  <a:chExt cx="925512" cy="457200"/>
                </a:xfrm>
                <a:solidFill>
                  <a:srgbClr val="FF0000"/>
                </a:solidFill>
              </p:grpSpPr>
              <p:sp>
                <p:nvSpPr>
                  <p:cNvPr id="49" name="Rectangle 48">
                    <a:extLst>
                      <a:ext uri="{FF2B5EF4-FFF2-40B4-BE49-F238E27FC236}">
                        <a16:creationId xmlns:a16="http://schemas.microsoft.com/office/drawing/2014/main" id="{FBC78165-35AD-5C4E-A716-353E797F4504}"/>
                      </a:ext>
                    </a:extLst>
                  </p:cNvPr>
                  <p:cNvSpPr/>
                  <p:nvPr/>
                </p:nvSpPr>
                <p:spPr>
                  <a:xfrm>
                    <a:off x="6094412" y="1443038"/>
                    <a:ext cx="606426" cy="228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sp>
                <p:nvSpPr>
                  <p:cNvPr id="50" name="Triangle 49">
                    <a:extLst>
                      <a:ext uri="{FF2B5EF4-FFF2-40B4-BE49-F238E27FC236}">
                        <a16:creationId xmlns:a16="http://schemas.microsoft.com/office/drawing/2014/main" id="{504B82BF-98A9-AA4F-8320-CE5B8AB4CE82}"/>
                      </a:ext>
                    </a:extLst>
                  </p:cNvPr>
                  <p:cNvSpPr/>
                  <p:nvPr/>
                </p:nvSpPr>
                <p:spPr>
                  <a:xfrm rot="5400000">
                    <a:off x="6631781" y="1388268"/>
                    <a:ext cx="457200" cy="319087"/>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grpSp>
            <p:grpSp>
              <p:nvGrpSpPr>
                <p:cNvPr id="51" name="Group 50">
                  <a:extLst>
                    <a:ext uri="{FF2B5EF4-FFF2-40B4-BE49-F238E27FC236}">
                      <a16:creationId xmlns:a16="http://schemas.microsoft.com/office/drawing/2014/main" id="{DB108492-D0B5-814F-89BA-0CAA916FA8FD}"/>
                    </a:ext>
                  </a:extLst>
                </p:cNvPr>
                <p:cNvGrpSpPr/>
                <p:nvPr/>
              </p:nvGrpSpPr>
              <p:grpSpPr>
                <a:xfrm>
                  <a:off x="5202254" y="3250406"/>
                  <a:ext cx="617538" cy="357188"/>
                  <a:chOff x="6094412" y="1319212"/>
                  <a:chExt cx="925512" cy="457200"/>
                </a:xfrm>
                <a:solidFill>
                  <a:srgbClr val="FF0000"/>
                </a:solidFill>
              </p:grpSpPr>
              <p:sp>
                <p:nvSpPr>
                  <p:cNvPr id="52" name="Rectangle 51">
                    <a:extLst>
                      <a:ext uri="{FF2B5EF4-FFF2-40B4-BE49-F238E27FC236}">
                        <a16:creationId xmlns:a16="http://schemas.microsoft.com/office/drawing/2014/main" id="{908EE218-B735-D542-9B79-9D93CA8BAF6C}"/>
                      </a:ext>
                    </a:extLst>
                  </p:cNvPr>
                  <p:cNvSpPr/>
                  <p:nvPr/>
                </p:nvSpPr>
                <p:spPr>
                  <a:xfrm>
                    <a:off x="6094412" y="1443038"/>
                    <a:ext cx="606426" cy="228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sp>
                <p:nvSpPr>
                  <p:cNvPr id="53" name="Triangle 52">
                    <a:extLst>
                      <a:ext uri="{FF2B5EF4-FFF2-40B4-BE49-F238E27FC236}">
                        <a16:creationId xmlns:a16="http://schemas.microsoft.com/office/drawing/2014/main" id="{8195DF3B-362B-334E-9B96-76C57B3085D4}"/>
                      </a:ext>
                    </a:extLst>
                  </p:cNvPr>
                  <p:cNvSpPr/>
                  <p:nvPr/>
                </p:nvSpPr>
                <p:spPr>
                  <a:xfrm rot="5400000">
                    <a:off x="6631781" y="1388268"/>
                    <a:ext cx="457200" cy="319087"/>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grpSp>
            <p:grpSp>
              <p:nvGrpSpPr>
                <p:cNvPr id="54" name="Group 53">
                  <a:extLst>
                    <a:ext uri="{FF2B5EF4-FFF2-40B4-BE49-F238E27FC236}">
                      <a16:creationId xmlns:a16="http://schemas.microsoft.com/office/drawing/2014/main" id="{CB3E0D1D-32EC-924E-98C1-9DA8A35F1A27}"/>
                    </a:ext>
                  </a:extLst>
                </p:cNvPr>
                <p:cNvGrpSpPr/>
                <p:nvPr/>
              </p:nvGrpSpPr>
              <p:grpSpPr>
                <a:xfrm>
                  <a:off x="5202254" y="4014714"/>
                  <a:ext cx="617538" cy="357188"/>
                  <a:chOff x="6094412" y="1319212"/>
                  <a:chExt cx="925512" cy="457200"/>
                </a:xfrm>
                <a:solidFill>
                  <a:srgbClr val="FF0000"/>
                </a:solidFill>
              </p:grpSpPr>
              <p:sp>
                <p:nvSpPr>
                  <p:cNvPr id="55" name="Rectangle 54">
                    <a:extLst>
                      <a:ext uri="{FF2B5EF4-FFF2-40B4-BE49-F238E27FC236}">
                        <a16:creationId xmlns:a16="http://schemas.microsoft.com/office/drawing/2014/main" id="{D1663D60-7890-FE4B-B8CF-E39FFD495219}"/>
                      </a:ext>
                    </a:extLst>
                  </p:cNvPr>
                  <p:cNvSpPr/>
                  <p:nvPr/>
                </p:nvSpPr>
                <p:spPr>
                  <a:xfrm>
                    <a:off x="6094412" y="1443038"/>
                    <a:ext cx="606426" cy="228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sp>
                <p:nvSpPr>
                  <p:cNvPr id="56" name="Triangle 55">
                    <a:extLst>
                      <a:ext uri="{FF2B5EF4-FFF2-40B4-BE49-F238E27FC236}">
                        <a16:creationId xmlns:a16="http://schemas.microsoft.com/office/drawing/2014/main" id="{30769FFE-DC04-3C43-96B2-35FC91F47898}"/>
                      </a:ext>
                    </a:extLst>
                  </p:cNvPr>
                  <p:cNvSpPr/>
                  <p:nvPr/>
                </p:nvSpPr>
                <p:spPr>
                  <a:xfrm rot="5400000">
                    <a:off x="6631781" y="1388268"/>
                    <a:ext cx="457200" cy="319087"/>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grpSp>
            <p:grpSp>
              <p:nvGrpSpPr>
                <p:cNvPr id="57" name="Group 56">
                  <a:extLst>
                    <a:ext uri="{FF2B5EF4-FFF2-40B4-BE49-F238E27FC236}">
                      <a16:creationId xmlns:a16="http://schemas.microsoft.com/office/drawing/2014/main" id="{69758159-1FAB-A649-9103-AD82FCF5B569}"/>
                    </a:ext>
                  </a:extLst>
                </p:cNvPr>
                <p:cNvGrpSpPr/>
                <p:nvPr/>
              </p:nvGrpSpPr>
              <p:grpSpPr>
                <a:xfrm>
                  <a:off x="5202254" y="4779021"/>
                  <a:ext cx="617538" cy="357188"/>
                  <a:chOff x="6094412" y="1319212"/>
                  <a:chExt cx="925512" cy="457200"/>
                </a:xfrm>
                <a:solidFill>
                  <a:srgbClr val="FF0000"/>
                </a:solidFill>
              </p:grpSpPr>
              <p:sp>
                <p:nvSpPr>
                  <p:cNvPr id="58" name="Rectangle 57">
                    <a:extLst>
                      <a:ext uri="{FF2B5EF4-FFF2-40B4-BE49-F238E27FC236}">
                        <a16:creationId xmlns:a16="http://schemas.microsoft.com/office/drawing/2014/main" id="{C01CBD88-5A2A-694B-92A1-A3535431DEDC}"/>
                      </a:ext>
                    </a:extLst>
                  </p:cNvPr>
                  <p:cNvSpPr/>
                  <p:nvPr/>
                </p:nvSpPr>
                <p:spPr>
                  <a:xfrm>
                    <a:off x="6094412" y="1443038"/>
                    <a:ext cx="606426" cy="228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sp>
                <p:nvSpPr>
                  <p:cNvPr id="59" name="Triangle 58">
                    <a:extLst>
                      <a:ext uri="{FF2B5EF4-FFF2-40B4-BE49-F238E27FC236}">
                        <a16:creationId xmlns:a16="http://schemas.microsoft.com/office/drawing/2014/main" id="{21B04EB9-24B4-744E-A77F-0B176D155367}"/>
                      </a:ext>
                    </a:extLst>
                  </p:cNvPr>
                  <p:cNvSpPr/>
                  <p:nvPr/>
                </p:nvSpPr>
                <p:spPr>
                  <a:xfrm rot="5400000">
                    <a:off x="6631781" y="1388268"/>
                    <a:ext cx="457200" cy="319087"/>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grpSp>
            <p:grpSp>
              <p:nvGrpSpPr>
                <p:cNvPr id="60" name="Group 59">
                  <a:extLst>
                    <a:ext uri="{FF2B5EF4-FFF2-40B4-BE49-F238E27FC236}">
                      <a16:creationId xmlns:a16="http://schemas.microsoft.com/office/drawing/2014/main" id="{9677AA5C-826E-A140-9A75-06DCF9F70F63}"/>
                    </a:ext>
                  </a:extLst>
                </p:cNvPr>
                <p:cNvGrpSpPr/>
                <p:nvPr/>
              </p:nvGrpSpPr>
              <p:grpSpPr>
                <a:xfrm>
                  <a:off x="5202254" y="5582382"/>
                  <a:ext cx="617538" cy="357188"/>
                  <a:chOff x="6094412" y="1319212"/>
                  <a:chExt cx="925512" cy="457200"/>
                </a:xfrm>
                <a:solidFill>
                  <a:srgbClr val="FF0000"/>
                </a:solidFill>
              </p:grpSpPr>
              <p:sp>
                <p:nvSpPr>
                  <p:cNvPr id="61" name="Rectangle 60">
                    <a:extLst>
                      <a:ext uri="{FF2B5EF4-FFF2-40B4-BE49-F238E27FC236}">
                        <a16:creationId xmlns:a16="http://schemas.microsoft.com/office/drawing/2014/main" id="{4A81FA99-A62D-644F-AC33-3B236FE12901}"/>
                      </a:ext>
                    </a:extLst>
                  </p:cNvPr>
                  <p:cNvSpPr/>
                  <p:nvPr/>
                </p:nvSpPr>
                <p:spPr>
                  <a:xfrm>
                    <a:off x="6094412" y="1443038"/>
                    <a:ext cx="606426" cy="228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sp>
                <p:nvSpPr>
                  <p:cNvPr id="62" name="Triangle 61">
                    <a:extLst>
                      <a:ext uri="{FF2B5EF4-FFF2-40B4-BE49-F238E27FC236}">
                        <a16:creationId xmlns:a16="http://schemas.microsoft.com/office/drawing/2014/main" id="{1E309962-E940-B54C-9513-07820EEFF855}"/>
                      </a:ext>
                    </a:extLst>
                  </p:cNvPr>
                  <p:cNvSpPr/>
                  <p:nvPr/>
                </p:nvSpPr>
                <p:spPr>
                  <a:xfrm rot="5400000">
                    <a:off x="6631781" y="1388268"/>
                    <a:ext cx="457200" cy="319087"/>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6E4A"/>
                      </a:solidFill>
                    </a:endParaRPr>
                  </a:p>
                </p:txBody>
              </p:sp>
            </p:grpSp>
          </p:grpSp>
        </p:grpSp>
      </p:grpSp>
      <p:pic>
        <p:nvPicPr>
          <p:cNvPr id="65" name="Picture 64" descr="Shape&#10;&#10;Description automatically generated with medium confidence">
            <a:extLst>
              <a:ext uri="{FF2B5EF4-FFF2-40B4-BE49-F238E27FC236}">
                <a16:creationId xmlns:a16="http://schemas.microsoft.com/office/drawing/2014/main" id="{F6C731B1-D136-EE47-841A-4D1BFAC4163B}"/>
              </a:ext>
            </a:extLst>
          </p:cNvPr>
          <p:cNvPicPr>
            <a:picLocks noChangeAspect="1"/>
          </p:cNvPicPr>
          <p:nvPr/>
        </p:nvPicPr>
        <p:blipFill>
          <a:blip r:embed="rId3">
            <a:alphaModFix amt="20000"/>
          </a:blip>
          <a:stretch>
            <a:fillRect/>
          </a:stretch>
        </p:blipFill>
        <p:spPr>
          <a:xfrm>
            <a:off x="11517594" y="6328524"/>
            <a:ext cx="551622" cy="336991"/>
          </a:xfrm>
          <a:prstGeom prst="rect">
            <a:avLst/>
          </a:prstGeom>
        </p:spPr>
      </p:pic>
    </p:spTree>
    <p:extLst>
      <p:ext uri="{BB962C8B-B14F-4D97-AF65-F5344CB8AC3E}">
        <p14:creationId xmlns:p14="http://schemas.microsoft.com/office/powerpoint/2010/main" val="1518845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p:nvPr/>
        </p:nvSpPr>
        <p:spPr>
          <a:xfrm>
            <a:off x="629602" y="5345306"/>
            <a:ext cx="2972727" cy="1015399"/>
          </a:xfrm>
          <a:prstGeom prst="rect">
            <a:avLst/>
          </a:prstGeom>
          <a:noFill/>
          <a:ln>
            <a:noFill/>
          </a:ln>
        </p:spPr>
        <p:txBody>
          <a:bodyPr spcFirstLastPara="1" wrap="square" lIns="91401" tIns="45688" rIns="91401" bIns="45688" anchor="t" anchorCtr="0">
            <a:spAutoFit/>
          </a:bodyPr>
          <a:lstStyle/>
          <a:p>
            <a:r>
              <a:rPr lang="en-US" sz="1999" b="1">
                <a:solidFill>
                  <a:srgbClr val="026654"/>
                </a:solidFill>
                <a:latin typeface="Calibri"/>
                <a:ea typeface="Calibri"/>
                <a:cs typeface="Calibri"/>
                <a:sym typeface="Calibri"/>
              </a:rPr>
              <a:t>Biblically-based, scientifically informed, gospel centered approach</a:t>
            </a:r>
            <a:endParaRPr sz="1799"/>
          </a:p>
        </p:txBody>
      </p:sp>
      <p:sp>
        <p:nvSpPr>
          <p:cNvPr id="177" name="Google Shape;177;p6"/>
          <p:cNvSpPr txBox="1"/>
          <p:nvPr/>
        </p:nvSpPr>
        <p:spPr>
          <a:xfrm>
            <a:off x="4664401" y="4843779"/>
            <a:ext cx="2860020" cy="1323094"/>
          </a:xfrm>
          <a:prstGeom prst="rect">
            <a:avLst/>
          </a:prstGeom>
          <a:noFill/>
          <a:ln>
            <a:noFill/>
          </a:ln>
        </p:spPr>
        <p:txBody>
          <a:bodyPr spcFirstLastPara="1" wrap="square" lIns="91401" tIns="45688" rIns="91401" bIns="45688" anchor="t" anchorCtr="0">
            <a:spAutoFit/>
          </a:bodyPr>
          <a:lstStyle/>
          <a:p>
            <a:r>
              <a:rPr lang="en-US" sz="1999" b="1">
                <a:solidFill>
                  <a:srgbClr val="026654"/>
                </a:solidFill>
                <a:latin typeface="Calibri"/>
                <a:ea typeface="Calibri"/>
                <a:cs typeface="Calibri"/>
                <a:sym typeface="Calibri"/>
              </a:rPr>
              <a:t>50+ videos, bible studies, and addiction-recovery tools for practical application</a:t>
            </a:r>
            <a:endParaRPr sz="1799"/>
          </a:p>
        </p:txBody>
      </p:sp>
      <p:sp>
        <p:nvSpPr>
          <p:cNvPr id="178" name="Google Shape;178;p6"/>
          <p:cNvSpPr txBox="1"/>
          <p:nvPr/>
        </p:nvSpPr>
        <p:spPr>
          <a:xfrm>
            <a:off x="8699203" y="5345306"/>
            <a:ext cx="2860020" cy="1015399"/>
          </a:xfrm>
          <a:prstGeom prst="rect">
            <a:avLst/>
          </a:prstGeom>
          <a:noFill/>
          <a:ln>
            <a:noFill/>
          </a:ln>
        </p:spPr>
        <p:txBody>
          <a:bodyPr spcFirstLastPara="1" wrap="square" lIns="91401" tIns="45688" rIns="91401" bIns="45688" anchor="t" anchorCtr="0">
            <a:spAutoFit/>
          </a:bodyPr>
          <a:lstStyle/>
          <a:p>
            <a:r>
              <a:rPr lang="en-US" sz="1999" b="1">
                <a:solidFill>
                  <a:srgbClr val="026654"/>
                </a:solidFill>
                <a:latin typeface="Calibri"/>
                <a:ea typeface="Calibri"/>
                <a:cs typeface="Calibri"/>
                <a:sym typeface="Calibri"/>
              </a:rPr>
              <a:t>Users stay connected and accountable through app tools and check-ins</a:t>
            </a:r>
            <a:endParaRPr sz="1799"/>
          </a:p>
        </p:txBody>
      </p:sp>
      <p:grpSp>
        <p:nvGrpSpPr>
          <p:cNvPr id="179" name="Google Shape;179;p6"/>
          <p:cNvGrpSpPr/>
          <p:nvPr/>
        </p:nvGrpSpPr>
        <p:grpSpPr>
          <a:xfrm>
            <a:off x="2290346" y="562824"/>
            <a:ext cx="7608128" cy="518885"/>
            <a:chOff x="2290945" y="531061"/>
            <a:chExt cx="7610110" cy="519020"/>
          </a:xfrm>
        </p:grpSpPr>
        <p:sp>
          <p:nvSpPr>
            <p:cNvPr id="180" name="Google Shape;180;p6"/>
            <p:cNvSpPr txBox="1"/>
            <p:nvPr/>
          </p:nvSpPr>
          <p:spPr>
            <a:xfrm>
              <a:off x="2290945" y="531061"/>
              <a:ext cx="7610110" cy="461665"/>
            </a:xfrm>
            <a:prstGeom prst="rect">
              <a:avLst/>
            </a:prstGeom>
            <a:noFill/>
            <a:ln>
              <a:noFill/>
            </a:ln>
          </p:spPr>
          <p:txBody>
            <a:bodyPr spcFirstLastPara="1" wrap="square" lIns="91401" tIns="45688" rIns="91401" bIns="45688" anchor="t" anchorCtr="0">
              <a:spAutoFit/>
            </a:bodyPr>
            <a:lstStyle/>
            <a:p>
              <a:pPr algn="ctr"/>
              <a:r>
                <a:rPr lang="en-US" sz="2399" b="1" dirty="0">
                  <a:solidFill>
                    <a:srgbClr val="026654"/>
                  </a:solidFill>
                  <a:latin typeface="Arial"/>
                  <a:ea typeface="Arial"/>
                  <a:cs typeface="Arial"/>
                  <a:sym typeface="Arial"/>
                </a:rPr>
                <a:t>Our Solution</a:t>
              </a:r>
              <a:endParaRPr sz="1799" dirty="0"/>
            </a:p>
          </p:txBody>
        </p:sp>
        <p:sp>
          <p:nvSpPr>
            <p:cNvPr id="181" name="Google Shape;181;p6"/>
            <p:cNvSpPr/>
            <p:nvPr/>
          </p:nvSpPr>
          <p:spPr>
            <a:xfrm>
              <a:off x="2290945" y="1004362"/>
              <a:ext cx="7610110" cy="45719"/>
            </a:xfrm>
            <a:prstGeom prst="parallelogram">
              <a:avLst>
                <a:gd name="adj" fmla="val 148001"/>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01" tIns="45688" rIns="91401" bIns="45688" anchor="ctr" anchorCtr="0">
              <a:noAutofit/>
            </a:bodyPr>
            <a:lstStyle/>
            <a:p>
              <a:pPr algn="ctr"/>
              <a:endParaRPr sz="1799">
                <a:solidFill>
                  <a:schemeClr val="lt1"/>
                </a:solidFill>
                <a:latin typeface="Calibri"/>
                <a:ea typeface="Calibri"/>
                <a:cs typeface="Calibri"/>
                <a:sym typeface="Calibri"/>
              </a:endParaRPr>
            </a:p>
          </p:txBody>
        </p:sp>
      </p:grpSp>
      <p:pic>
        <p:nvPicPr>
          <p:cNvPr id="182" name="Google Shape;182;p6"/>
          <p:cNvPicPr preferRelativeResize="0"/>
          <p:nvPr/>
        </p:nvPicPr>
        <p:blipFill rotWithShape="1">
          <a:blip r:embed="rId3">
            <a:alphaModFix/>
          </a:blip>
          <a:srcRect/>
          <a:stretch/>
        </p:blipFill>
        <p:spPr>
          <a:xfrm>
            <a:off x="584299" y="1597562"/>
            <a:ext cx="2206839" cy="3558621"/>
          </a:xfrm>
          <a:prstGeom prst="rect">
            <a:avLst/>
          </a:prstGeom>
          <a:noFill/>
          <a:ln>
            <a:noFill/>
          </a:ln>
        </p:spPr>
      </p:pic>
      <p:pic>
        <p:nvPicPr>
          <p:cNvPr id="183" name="Google Shape;183;p6"/>
          <p:cNvPicPr preferRelativeResize="0"/>
          <p:nvPr/>
        </p:nvPicPr>
        <p:blipFill rotWithShape="1">
          <a:blip r:embed="rId4">
            <a:alphaModFix/>
          </a:blip>
          <a:srcRect/>
          <a:stretch/>
        </p:blipFill>
        <p:spPr>
          <a:xfrm>
            <a:off x="3981622" y="2014221"/>
            <a:ext cx="4225579" cy="2542262"/>
          </a:xfrm>
          <a:prstGeom prst="rect">
            <a:avLst/>
          </a:prstGeom>
          <a:noFill/>
          <a:ln>
            <a:noFill/>
          </a:ln>
        </p:spPr>
      </p:pic>
      <p:pic>
        <p:nvPicPr>
          <p:cNvPr id="184" name="Google Shape;184;p6"/>
          <p:cNvPicPr preferRelativeResize="0"/>
          <p:nvPr/>
        </p:nvPicPr>
        <p:blipFill rotWithShape="1">
          <a:blip r:embed="rId5">
            <a:alphaModFix/>
          </a:blip>
          <a:srcRect/>
          <a:stretch/>
        </p:blipFill>
        <p:spPr>
          <a:xfrm>
            <a:off x="9397683" y="1549859"/>
            <a:ext cx="1819182" cy="365402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p:nvPr/>
        </p:nvSpPr>
        <p:spPr>
          <a:xfrm>
            <a:off x="2027648" y="531816"/>
            <a:ext cx="7608128" cy="461545"/>
          </a:xfrm>
          <a:prstGeom prst="rect">
            <a:avLst/>
          </a:prstGeom>
          <a:noFill/>
          <a:ln>
            <a:noFill/>
          </a:ln>
        </p:spPr>
        <p:txBody>
          <a:bodyPr spcFirstLastPara="1" wrap="square" lIns="91401" tIns="45688" rIns="91401" bIns="45688" anchor="t" anchorCtr="0">
            <a:spAutoFit/>
          </a:bodyPr>
          <a:lstStyle/>
          <a:p>
            <a:pPr algn="ctr"/>
            <a:r>
              <a:rPr lang="en-US" sz="2399" b="1">
                <a:solidFill>
                  <a:srgbClr val="026654"/>
                </a:solidFill>
                <a:latin typeface="Arial"/>
                <a:ea typeface="Arial"/>
                <a:cs typeface="Arial"/>
                <a:sym typeface="Arial"/>
              </a:rPr>
              <a:t>Unique Approach</a:t>
            </a:r>
            <a:endParaRPr sz="1799"/>
          </a:p>
        </p:txBody>
      </p:sp>
      <p:sp>
        <p:nvSpPr>
          <p:cNvPr id="190" name="Google Shape;190;p7"/>
          <p:cNvSpPr/>
          <p:nvPr/>
        </p:nvSpPr>
        <p:spPr>
          <a:xfrm>
            <a:off x="2027648" y="1004994"/>
            <a:ext cx="7608128" cy="45707"/>
          </a:xfrm>
          <a:prstGeom prst="parallelogram">
            <a:avLst>
              <a:gd name="adj" fmla="val 148001"/>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01" tIns="45688" rIns="91401" bIns="45688" anchor="ctr" anchorCtr="0">
            <a:noAutofit/>
          </a:bodyPr>
          <a:lstStyle/>
          <a:p>
            <a:pPr algn="ctr"/>
            <a:endParaRPr sz="1799">
              <a:solidFill>
                <a:schemeClr val="lt1"/>
              </a:solidFill>
              <a:latin typeface="Calibri"/>
              <a:ea typeface="Calibri"/>
              <a:cs typeface="Calibri"/>
              <a:sym typeface="Calibri"/>
            </a:endParaRPr>
          </a:p>
        </p:txBody>
      </p:sp>
      <p:grpSp>
        <p:nvGrpSpPr>
          <p:cNvPr id="191" name="Google Shape;191;p7"/>
          <p:cNvGrpSpPr/>
          <p:nvPr/>
        </p:nvGrpSpPr>
        <p:grpSpPr>
          <a:xfrm>
            <a:off x="648759" y="5210367"/>
            <a:ext cx="10365906" cy="830781"/>
            <a:chOff x="1174465" y="5579585"/>
            <a:chExt cx="9843070" cy="830997"/>
          </a:xfrm>
        </p:grpSpPr>
        <p:sp>
          <p:nvSpPr>
            <p:cNvPr id="192" name="Google Shape;192;p7"/>
            <p:cNvSpPr/>
            <p:nvPr/>
          </p:nvSpPr>
          <p:spPr>
            <a:xfrm>
              <a:off x="1174465" y="5579585"/>
              <a:ext cx="9843070" cy="830997"/>
            </a:xfrm>
            <a:prstGeom prst="roundRect">
              <a:avLst>
                <a:gd name="adj" fmla="val 16667"/>
              </a:avLst>
            </a:prstGeom>
            <a:solidFill>
              <a:srgbClr val="026654">
                <a:alpha val="16862"/>
              </a:srgbClr>
            </a:solidFill>
            <a:ln>
              <a:noFill/>
            </a:ln>
          </p:spPr>
          <p:txBody>
            <a:bodyPr spcFirstLastPara="1" wrap="square" lIns="91401" tIns="45688" rIns="91401" bIns="45688" anchor="ctr" anchorCtr="0">
              <a:noAutofit/>
            </a:bodyPr>
            <a:lstStyle/>
            <a:p>
              <a:pPr algn="ctr"/>
              <a:endParaRPr sz="3599" b="1">
                <a:solidFill>
                  <a:schemeClr val="lt1"/>
                </a:solidFill>
                <a:latin typeface="Arial"/>
                <a:ea typeface="Arial"/>
                <a:cs typeface="Arial"/>
                <a:sym typeface="Arial"/>
              </a:endParaRPr>
            </a:p>
          </p:txBody>
        </p:sp>
        <p:sp>
          <p:nvSpPr>
            <p:cNvPr id="193" name="Google Shape;193;p7"/>
            <p:cNvSpPr txBox="1"/>
            <p:nvPr/>
          </p:nvSpPr>
          <p:spPr>
            <a:xfrm>
              <a:off x="1364337" y="5702525"/>
              <a:ext cx="9463326" cy="523220"/>
            </a:xfrm>
            <a:prstGeom prst="rect">
              <a:avLst/>
            </a:prstGeom>
            <a:noFill/>
            <a:ln>
              <a:noFill/>
            </a:ln>
          </p:spPr>
          <p:txBody>
            <a:bodyPr spcFirstLastPara="1" wrap="square" lIns="91401" tIns="45688" rIns="91401" bIns="45688" anchor="t" anchorCtr="0">
              <a:spAutoFit/>
            </a:bodyPr>
            <a:lstStyle/>
            <a:p>
              <a:r>
                <a:rPr lang="en-US" sz="2799">
                  <a:solidFill>
                    <a:srgbClr val="026654"/>
                  </a:solidFill>
                  <a:latin typeface="Arial"/>
                  <a:ea typeface="Arial"/>
                  <a:cs typeface="Arial"/>
                  <a:sym typeface="Arial"/>
                </a:rPr>
                <a:t>You don't just quit a porn addiction — you must </a:t>
              </a:r>
              <a:r>
                <a:rPr lang="en-US" sz="2799" b="1" i="1">
                  <a:solidFill>
                    <a:srgbClr val="026654"/>
                  </a:solidFill>
                  <a:latin typeface="Arial"/>
                  <a:ea typeface="Arial"/>
                  <a:cs typeface="Arial"/>
                  <a:sym typeface="Arial"/>
                </a:rPr>
                <a:t>outgrow</a:t>
              </a:r>
              <a:r>
                <a:rPr lang="en-US" sz="2799">
                  <a:solidFill>
                    <a:srgbClr val="026654"/>
                  </a:solidFill>
                  <a:latin typeface="Arial"/>
                  <a:ea typeface="Arial"/>
                  <a:cs typeface="Arial"/>
                  <a:sym typeface="Arial"/>
                </a:rPr>
                <a:t> it.</a:t>
              </a:r>
              <a:endParaRPr sz="2799" b="1">
                <a:solidFill>
                  <a:srgbClr val="026654"/>
                </a:solidFill>
                <a:latin typeface="Arial"/>
                <a:ea typeface="Arial"/>
                <a:cs typeface="Arial"/>
                <a:sym typeface="Arial"/>
              </a:endParaRPr>
            </a:p>
          </p:txBody>
        </p:sp>
      </p:grpSp>
      <p:sp>
        <p:nvSpPr>
          <p:cNvPr id="194" name="Google Shape;194;p7"/>
          <p:cNvSpPr txBox="1"/>
          <p:nvPr/>
        </p:nvSpPr>
        <p:spPr>
          <a:xfrm>
            <a:off x="1174159" y="1278975"/>
            <a:ext cx="9840507" cy="830781"/>
          </a:xfrm>
          <a:prstGeom prst="rect">
            <a:avLst/>
          </a:prstGeom>
          <a:noFill/>
          <a:ln>
            <a:noFill/>
          </a:ln>
        </p:spPr>
        <p:txBody>
          <a:bodyPr spcFirstLastPara="1" wrap="square" lIns="91401" tIns="45688" rIns="91401" bIns="45688" anchor="t" anchorCtr="0">
            <a:spAutoFit/>
          </a:bodyPr>
          <a:lstStyle/>
          <a:p>
            <a:r>
              <a:rPr lang="en-US" sz="2399" dirty="0">
                <a:solidFill>
                  <a:srgbClr val="026654"/>
                </a:solidFill>
                <a:latin typeface="Arial"/>
                <a:ea typeface="Arial"/>
                <a:cs typeface="Arial"/>
                <a:sym typeface="Arial"/>
              </a:rPr>
              <a:t>The unique blend of biblical and therapeutically sound principles address the six roots of a porn/sex addiction.</a:t>
            </a:r>
            <a:endParaRPr sz="2399" b="1" dirty="0">
              <a:solidFill>
                <a:srgbClr val="026654"/>
              </a:solidFill>
              <a:latin typeface="Arial"/>
              <a:ea typeface="Arial"/>
              <a:cs typeface="Arial"/>
              <a:sym typeface="Arial"/>
            </a:endParaRPr>
          </a:p>
        </p:txBody>
      </p:sp>
      <p:sp>
        <p:nvSpPr>
          <p:cNvPr id="195" name="Google Shape;195;p7"/>
          <p:cNvSpPr txBox="1"/>
          <p:nvPr/>
        </p:nvSpPr>
        <p:spPr>
          <a:xfrm>
            <a:off x="1533789" y="2281642"/>
            <a:ext cx="10137428" cy="2756838"/>
          </a:xfrm>
          <a:prstGeom prst="rect">
            <a:avLst/>
          </a:prstGeom>
          <a:noFill/>
          <a:ln>
            <a:noFill/>
          </a:ln>
        </p:spPr>
        <p:txBody>
          <a:bodyPr spcFirstLastPara="1" wrap="square" lIns="91401" tIns="45688" rIns="91401" bIns="45688" anchor="t" anchorCtr="0">
            <a:noAutofit/>
          </a:bodyPr>
          <a:lstStyle/>
          <a:p>
            <a:r>
              <a:rPr lang="en-US" sz="2399" b="1" dirty="0">
                <a:solidFill>
                  <a:srgbClr val="EB6E4A"/>
                </a:solidFill>
                <a:latin typeface="Arial"/>
                <a:ea typeface="Arial"/>
                <a:cs typeface="Arial"/>
                <a:sym typeface="Arial"/>
              </a:rPr>
              <a:t>Root of Addiction       	  Solution/Area of Growth </a:t>
            </a:r>
            <a:r>
              <a:rPr lang="en-US" sz="1999" dirty="0">
                <a:solidFill>
                  <a:srgbClr val="EB6E4A"/>
                </a:solidFill>
                <a:latin typeface="Arial"/>
                <a:ea typeface="Arial"/>
                <a:cs typeface="Arial"/>
                <a:sym typeface="Arial"/>
              </a:rPr>
              <a:t>(Ephesians 4:17-27)</a:t>
            </a:r>
            <a:endParaRPr sz="2399" dirty="0">
              <a:solidFill>
                <a:srgbClr val="EB6E4A"/>
              </a:solidFill>
              <a:latin typeface="Arial"/>
              <a:ea typeface="Arial"/>
              <a:cs typeface="Arial"/>
              <a:sym typeface="Arial"/>
            </a:endParaRPr>
          </a:p>
          <a:p>
            <a:r>
              <a:rPr lang="en-US" sz="2399" dirty="0">
                <a:solidFill>
                  <a:srgbClr val="026654"/>
                </a:solidFill>
                <a:latin typeface="Arial"/>
                <a:ea typeface="Arial"/>
                <a:cs typeface="Arial"/>
                <a:sym typeface="Arial"/>
              </a:rPr>
              <a:t>Sexualized society 	 	</a:t>
            </a:r>
            <a:r>
              <a:rPr lang="en-US" sz="2399" b="1" dirty="0">
                <a:solidFill>
                  <a:srgbClr val="026654"/>
                </a:solidFill>
                <a:latin typeface="Arial"/>
                <a:ea typeface="Arial"/>
                <a:cs typeface="Arial"/>
                <a:sym typeface="Arial"/>
              </a:rPr>
              <a:t>  Holiness</a:t>
            </a:r>
            <a:endParaRPr sz="1799" b="1" dirty="0"/>
          </a:p>
          <a:p>
            <a:r>
              <a:rPr lang="en-US" sz="2399" dirty="0">
                <a:solidFill>
                  <a:srgbClr val="026654"/>
                </a:solidFill>
                <a:latin typeface="Arial"/>
                <a:ea typeface="Arial"/>
                <a:cs typeface="Arial"/>
                <a:sym typeface="Arial"/>
              </a:rPr>
              <a:t>Addicted Brain	</a:t>
            </a:r>
            <a:r>
              <a:rPr lang="en-US" sz="2399" dirty="0">
                <a:solidFill>
                  <a:srgbClr val="026654"/>
                </a:solidFill>
              </a:rPr>
              <a:t>                </a:t>
            </a:r>
            <a:r>
              <a:rPr lang="en-US" sz="2399" b="1" dirty="0">
                <a:solidFill>
                  <a:srgbClr val="026654"/>
                </a:solidFill>
                <a:latin typeface="Arial"/>
                <a:ea typeface="Arial"/>
                <a:cs typeface="Arial"/>
                <a:sym typeface="Arial"/>
              </a:rPr>
              <a:t>Renewing the mind</a:t>
            </a:r>
            <a:endParaRPr sz="1799" b="1" dirty="0"/>
          </a:p>
          <a:p>
            <a:r>
              <a:rPr lang="en-US" sz="2399" dirty="0">
                <a:solidFill>
                  <a:srgbClr val="026654"/>
                </a:solidFill>
                <a:latin typeface="Arial"/>
                <a:ea typeface="Arial"/>
                <a:cs typeface="Arial"/>
                <a:sym typeface="Arial"/>
              </a:rPr>
              <a:t>Isolation	</a:t>
            </a:r>
            <a:r>
              <a:rPr lang="en-US" sz="2399" dirty="0">
                <a:solidFill>
                  <a:srgbClr val="026654"/>
                </a:solidFill>
              </a:rPr>
              <a:t>                             </a:t>
            </a:r>
            <a:r>
              <a:rPr lang="en-US" sz="2399" b="1" dirty="0">
                <a:solidFill>
                  <a:srgbClr val="026654"/>
                </a:solidFill>
                <a:latin typeface="Arial"/>
                <a:ea typeface="Arial"/>
                <a:cs typeface="Arial"/>
                <a:sym typeface="Arial"/>
              </a:rPr>
              <a:t>Authentic Accountability</a:t>
            </a:r>
            <a:endParaRPr sz="1799" b="1" dirty="0"/>
          </a:p>
          <a:p>
            <a:r>
              <a:rPr lang="en-US" sz="2399" dirty="0">
                <a:solidFill>
                  <a:srgbClr val="026654"/>
                </a:solidFill>
                <a:latin typeface="Arial"/>
                <a:ea typeface="Arial"/>
                <a:cs typeface="Arial"/>
                <a:sym typeface="Arial"/>
              </a:rPr>
              <a:t>Negative Emotions		  </a:t>
            </a:r>
            <a:r>
              <a:rPr lang="en-US" sz="2399" b="1" dirty="0">
                <a:solidFill>
                  <a:srgbClr val="026654"/>
                </a:solidFill>
                <a:latin typeface="Arial"/>
                <a:ea typeface="Arial"/>
                <a:cs typeface="Arial"/>
                <a:sym typeface="Arial"/>
              </a:rPr>
              <a:t>Processing emotions w/ God &amp; others</a:t>
            </a:r>
            <a:endParaRPr sz="1799" b="1" dirty="0"/>
          </a:p>
          <a:p>
            <a:r>
              <a:rPr lang="en-US" sz="2399" dirty="0">
                <a:solidFill>
                  <a:srgbClr val="026654"/>
                </a:solidFill>
                <a:latin typeface="Arial"/>
                <a:ea typeface="Arial"/>
                <a:cs typeface="Arial"/>
                <a:sym typeface="Arial"/>
              </a:rPr>
              <a:t>Shame	</a:t>
            </a:r>
            <a:r>
              <a:rPr lang="en-US" sz="2399" dirty="0">
                <a:solidFill>
                  <a:srgbClr val="026654"/>
                </a:solidFill>
              </a:rPr>
              <a:t>		   </a:t>
            </a:r>
            <a:r>
              <a:rPr lang="en-US" sz="2399" b="1" dirty="0">
                <a:solidFill>
                  <a:srgbClr val="026654"/>
                </a:solidFill>
                <a:latin typeface="Arial"/>
                <a:ea typeface="Arial"/>
                <a:cs typeface="Arial"/>
                <a:sym typeface="Arial"/>
              </a:rPr>
              <a:t>Live out of Identity in Christ</a:t>
            </a:r>
            <a:r>
              <a:rPr lang="en-US" sz="2399" dirty="0">
                <a:solidFill>
                  <a:srgbClr val="026654"/>
                </a:solidFill>
                <a:latin typeface="Arial"/>
                <a:ea typeface="Arial"/>
                <a:cs typeface="Arial"/>
                <a:sym typeface="Arial"/>
              </a:rPr>
              <a:t>	</a:t>
            </a:r>
            <a:endParaRPr sz="1799" dirty="0"/>
          </a:p>
          <a:p>
            <a:r>
              <a:rPr lang="en-US" sz="2399" dirty="0">
                <a:solidFill>
                  <a:srgbClr val="026654"/>
                </a:solidFill>
                <a:latin typeface="Arial"/>
                <a:ea typeface="Arial"/>
                <a:cs typeface="Arial"/>
                <a:sym typeface="Arial"/>
              </a:rPr>
              <a:t>Trauma	</a:t>
            </a:r>
            <a:r>
              <a:rPr lang="en-US" sz="2399" dirty="0">
                <a:solidFill>
                  <a:srgbClr val="026654"/>
                </a:solidFill>
              </a:rPr>
              <a:t>                             </a:t>
            </a:r>
            <a:r>
              <a:rPr lang="en-US" sz="2399" b="1" dirty="0">
                <a:solidFill>
                  <a:srgbClr val="026654"/>
                </a:solidFill>
                <a:latin typeface="Arial"/>
                <a:ea typeface="Arial"/>
                <a:cs typeface="Arial"/>
                <a:sym typeface="Arial"/>
              </a:rPr>
              <a:t>Replacing lies with truth </a:t>
            </a:r>
            <a:endParaRPr sz="1799" b="1" dirty="0"/>
          </a:p>
        </p:txBody>
      </p:sp>
      <p:pic>
        <p:nvPicPr>
          <p:cNvPr id="196" name="Google Shape;196;p7"/>
          <p:cNvPicPr preferRelativeResize="0"/>
          <p:nvPr/>
        </p:nvPicPr>
        <p:blipFill rotWithShape="1">
          <a:blip r:embed="rId3">
            <a:alphaModFix/>
          </a:blip>
          <a:srcRect/>
          <a:stretch/>
        </p:blipFill>
        <p:spPr>
          <a:xfrm>
            <a:off x="433108" y="6226712"/>
            <a:ext cx="1923302" cy="294906"/>
          </a:xfrm>
          <a:prstGeom prst="rect">
            <a:avLst/>
          </a:prstGeom>
          <a:noFill/>
          <a:ln>
            <a:noFill/>
          </a:ln>
        </p:spPr>
      </p:pic>
      <p:pic>
        <p:nvPicPr>
          <p:cNvPr id="197" name="Google Shape;197;p7"/>
          <p:cNvPicPr preferRelativeResize="0"/>
          <p:nvPr/>
        </p:nvPicPr>
        <p:blipFill>
          <a:blip r:embed="rId4">
            <a:alphaModFix/>
          </a:blip>
          <a:stretch>
            <a:fillRect/>
          </a:stretch>
        </p:blipFill>
        <p:spPr>
          <a:xfrm>
            <a:off x="4440791" y="3870460"/>
            <a:ext cx="552556" cy="222792"/>
          </a:xfrm>
          <a:prstGeom prst="rect">
            <a:avLst/>
          </a:prstGeom>
          <a:noFill/>
          <a:ln>
            <a:noFill/>
          </a:ln>
        </p:spPr>
      </p:pic>
      <p:pic>
        <p:nvPicPr>
          <p:cNvPr id="198" name="Google Shape;198;p7"/>
          <p:cNvPicPr preferRelativeResize="0"/>
          <p:nvPr/>
        </p:nvPicPr>
        <p:blipFill>
          <a:blip r:embed="rId4">
            <a:alphaModFix/>
          </a:blip>
          <a:stretch>
            <a:fillRect/>
          </a:stretch>
        </p:blipFill>
        <p:spPr>
          <a:xfrm>
            <a:off x="4440791" y="2755425"/>
            <a:ext cx="552556" cy="222792"/>
          </a:xfrm>
          <a:prstGeom prst="rect">
            <a:avLst/>
          </a:prstGeom>
          <a:noFill/>
          <a:ln>
            <a:noFill/>
          </a:ln>
        </p:spPr>
      </p:pic>
      <p:pic>
        <p:nvPicPr>
          <p:cNvPr id="199" name="Google Shape;199;p7"/>
          <p:cNvPicPr preferRelativeResize="0"/>
          <p:nvPr/>
        </p:nvPicPr>
        <p:blipFill>
          <a:blip r:embed="rId4">
            <a:alphaModFix/>
          </a:blip>
          <a:stretch>
            <a:fillRect/>
          </a:stretch>
        </p:blipFill>
        <p:spPr>
          <a:xfrm>
            <a:off x="4440791" y="3140987"/>
            <a:ext cx="552556" cy="222792"/>
          </a:xfrm>
          <a:prstGeom prst="rect">
            <a:avLst/>
          </a:prstGeom>
          <a:noFill/>
          <a:ln>
            <a:noFill/>
          </a:ln>
        </p:spPr>
      </p:pic>
      <p:pic>
        <p:nvPicPr>
          <p:cNvPr id="200" name="Google Shape;200;p7"/>
          <p:cNvPicPr preferRelativeResize="0"/>
          <p:nvPr/>
        </p:nvPicPr>
        <p:blipFill>
          <a:blip r:embed="rId4">
            <a:alphaModFix/>
          </a:blip>
          <a:stretch>
            <a:fillRect/>
          </a:stretch>
        </p:blipFill>
        <p:spPr>
          <a:xfrm>
            <a:off x="4440791" y="3505717"/>
            <a:ext cx="552556" cy="222792"/>
          </a:xfrm>
          <a:prstGeom prst="rect">
            <a:avLst/>
          </a:prstGeom>
          <a:noFill/>
          <a:ln>
            <a:noFill/>
          </a:ln>
        </p:spPr>
      </p:pic>
      <p:pic>
        <p:nvPicPr>
          <p:cNvPr id="201" name="Google Shape;201;p7"/>
          <p:cNvPicPr preferRelativeResize="0"/>
          <p:nvPr/>
        </p:nvPicPr>
        <p:blipFill>
          <a:blip r:embed="rId4">
            <a:alphaModFix/>
          </a:blip>
          <a:stretch>
            <a:fillRect/>
          </a:stretch>
        </p:blipFill>
        <p:spPr>
          <a:xfrm>
            <a:off x="4440791" y="4276704"/>
            <a:ext cx="552556" cy="222792"/>
          </a:xfrm>
          <a:prstGeom prst="rect">
            <a:avLst/>
          </a:prstGeom>
          <a:noFill/>
          <a:ln>
            <a:noFill/>
          </a:ln>
        </p:spPr>
      </p:pic>
      <p:pic>
        <p:nvPicPr>
          <p:cNvPr id="202" name="Google Shape;202;p7"/>
          <p:cNvPicPr preferRelativeResize="0"/>
          <p:nvPr/>
        </p:nvPicPr>
        <p:blipFill>
          <a:blip r:embed="rId4">
            <a:alphaModFix/>
          </a:blip>
          <a:stretch>
            <a:fillRect/>
          </a:stretch>
        </p:blipFill>
        <p:spPr>
          <a:xfrm>
            <a:off x="4440791" y="4599945"/>
            <a:ext cx="552556" cy="22279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p:nvPr/>
        </p:nvSpPr>
        <p:spPr>
          <a:xfrm>
            <a:off x="995267" y="592989"/>
            <a:ext cx="3173448" cy="2092336"/>
          </a:xfrm>
          <a:prstGeom prst="rect">
            <a:avLst/>
          </a:prstGeom>
          <a:noFill/>
          <a:ln>
            <a:noFill/>
          </a:ln>
        </p:spPr>
        <p:txBody>
          <a:bodyPr spcFirstLastPara="1" wrap="square" lIns="91401" tIns="45688" rIns="91401" bIns="45688" anchor="t" anchorCtr="0">
            <a:spAutoFit/>
          </a:bodyPr>
          <a:lstStyle/>
          <a:p>
            <a:pPr algn="ctr"/>
            <a:r>
              <a:rPr lang="en-US" sz="12996">
                <a:solidFill>
                  <a:srgbClr val="EB6E4A"/>
                </a:solidFill>
                <a:latin typeface="Calibri"/>
                <a:ea typeface="Calibri"/>
                <a:cs typeface="Calibri"/>
                <a:sym typeface="Calibri"/>
              </a:rPr>
              <a:t>86%</a:t>
            </a:r>
            <a:endParaRPr sz="1799"/>
          </a:p>
        </p:txBody>
      </p:sp>
      <p:sp>
        <p:nvSpPr>
          <p:cNvPr id="208" name="Google Shape;208;p8"/>
          <p:cNvSpPr txBox="1"/>
          <p:nvPr/>
        </p:nvSpPr>
        <p:spPr>
          <a:xfrm>
            <a:off x="4428356" y="893"/>
            <a:ext cx="7484433" cy="2430802"/>
          </a:xfrm>
          <a:prstGeom prst="rect">
            <a:avLst/>
          </a:prstGeom>
          <a:noFill/>
          <a:ln>
            <a:noFill/>
          </a:ln>
        </p:spPr>
        <p:txBody>
          <a:bodyPr spcFirstLastPara="1" wrap="square" lIns="91401" tIns="45688" rIns="91401" bIns="45688" anchor="t" anchorCtr="0">
            <a:spAutoFit/>
          </a:bodyPr>
          <a:lstStyle/>
          <a:p>
            <a:r>
              <a:rPr lang="en-US" sz="7198" dirty="0">
                <a:solidFill>
                  <a:srgbClr val="026654"/>
                </a:solidFill>
                <a:latin typeface="Calibri"/>
                <a:ea typeface="Calibri"/>
                <a:cs typeface="Calibri"/>
                <a:sym typeface="Calibri"/>
              </a:rPr>
              <a:t>find freedom</a:t>
            </a:r>
            <a:endParaRPr sz="1799" dirty="0"/>
          </a:p>
          <a:p>
            <a:r>
              <a:rPr lang="en-US" sz="3999" dirty="0">
                <a:solidFill>
                  <a:srgbClr val="026654"/>
                </a:solidFill>
                <a:latin typeface="Calibri"/>
                <a:ea typeface="Calibri"/>
                <a:cs typeface="Calibri"/>
                <a:sym typeface="Calibri"/>
              </a:rPr>
              <a:t>when they finish the program and are committed to its 3 core habits</a:t>
            </a:r>
            <a:endParaRPr sz="1799" dirty="0">
              <a:solidFill>
                <a:srgbClr val="026654"/>
              </a:solidFill>
              <a:latin typeface="Calibri"/>
              <a:ea typeface="Calibri"/>
              <a:cs typeface="Calibri"/>
              <a:sym typeface="Calibri"/>
            </a:endParaRPr>
          </a:p>
        </p:txBody>
      </p:sp>
      <p:grpSp>
        <p:nvGrpSpPr>
          <p:cNvPr id="209" name="Google Shape;209;p8"/>
          <p:cNvGrpSpPr/>
          <p:nvPr/>
        </p:nvGrpSpPr>
        <p:grpSpPr>
          <a:xfrm>
            <a:off x="276035" y="2934055"/>
            <a:ext cx="5930643" cy="1926331"/>
            <a:chOff x="276107" y="3014135"/>
            <a:chExt cx="5932188" cy="1926833"/>
          </a:xfrm>
        </p:grpSpPr>
        <p:sp>
          <p:nvSpPr>
            <p:cNvPr id="210" name="Google Shape;210;p8"/>
            <p:cNvSpPr/>
            <p:nvPr/>
          </p:nvSpPr>
          <p:spPr>
            <a:xfrm>
              <a:off x="276107" y="3014135"/>
              <a:ext cx="5932188" cy="1926833"/>
            </a:xfrm>
            <a:prstGeom prst="roundRect">
              <a:avLst>
                <a:gd name="adj" fmla="val 16667"/>
              </a:avLst>
            </a:prstGeom>
            <a:solidFill>
              <a:srgbClr val="026654">
                <a:alpha val="16862"/>
              </a:srgbClr>
            </a:solidFill>
            <a:ln>
              <a:noFill/>
            </a:ln>
          </p:spPr>
          <p:txBody>
            <a:bodyPr spcFirstLastPara="1" wrap="square" lIns="91401" tIns="45688" rIns="91401" bIns="45688" anchor="ctr" anchorCtr="0">
              <a:noAutofit/>
            </a:bodyPr>
            <a:lstStyle/>
            <a:p>
              <a:pPr algn="ctr"/>
              <a:endParaRPr sz="1799">
                <a:solidFill>
                  <a:schemeClr val="lt1"/>
                </a:solidFill>
                <a:latin typeface="Calibri"/>
                <a:ea typeface="Calibri"/>
                <a:cs typeface="Calibri"/>
                <a:sym typeface="Calibri"/>
              </a:endParaRPr>
            </a:p>
          </p:txBody>
        </p:sp>
        <p:sp>
          <p:nvSpPr>
            <p:cNvPr id="211" name="Google Shape;211;p8"/>
            <p:cNvSpPr txBox="1"/>
            <p:nvPr/>
          </p:nvSpPr>
          <p:spPr>
            <a:xfrm>
              <a:off x="495631" y="3183412"/>
              <a:ext cx="5551624" cy="1631216"/>
            </a:xfrm>
            <a:prstGeom prst="rect">
              <a:avLst/>
            </a:prstGeom>
            <a:noFill/>
            <a:ln>
              <a:noFill/>
            </a:ln>
          </p:spPr>
          <p:txBody>
            <a:bodyPr spcFirstLastPara="1" wrap="square" lIns="91401" tIns="45688" rIns="91401" bIns="45688" anchor="t" anchorCtr="0">
              <a:spAutoFit/>
            </a:bodyPr>
            <a:lstStyle/>
            <a:p>
              <a:r>
                <a:rPr lang="en-US" sz="1999">
                  <a:solidFill>
                    <a:srgbClr val="026654"/>
                  </a:solidFill>
                  <a:latin typeface="Calibri"/>
                  <a:ea typeface="Calibri"/>
                  <a:cs typeface="Calibri"/>
                  <a:sym typeface="Calibri"/>
                </a:rPr>
                <a:t>“My team has evaluated over 100 different porn addiction recovery resources, and they have concluded that the </a:t>
              </a:r>
              <a:r>
                <a:rPr lang="en-US" sz="1999" u="sng">
                  <a:solidFill>
                    <a:srgbClr val="026654"/>
                  </a:solidFill>
                  <a:latin typeface="Calibri"/>
                  <a:ea typeface="Calibri"/>
                  <a:cs typeface="Calibri"/>
                  <a:sym typeface="Calibri"/>
                </a:rPr>
                <a:t>Freedom Fight is the best online addiction program in the world</a:t>
              </a:r>
              <a:r>
                <a:rPr lang="en-US" sz="1999">
                  <a:solidFill>
                    <a:srgbClr val="026654"/>
                  </a:solidFill>
                  <a:latin typeface="Calibri"/>
                  <a:ea typeface="Calibri"/>
                  <a:cs typeface="Calibri"/>
                  <a:sym typeface="Calibri"/>
                </a:rPr>
                <a:t>. “</a:t>
              </a:r>
              <a:br>
                <a:rPr lang="en-US" sz="1999">
                  <a:solidFill>
                    <a:srgbClr val="026654"/>
                  </a:solidFill>
                  <a:latin typeface="Calibri"/>
                  <a:ea typeface="Calibri"/>
                  <a:cs typeface="Calibri"/>
                  <a:sym typeface="Calibri"/>
                </a:rPr>
              </a:br>
              <a:r>
                <a:rPr lang="en-US" sz="1999">
                  <a:solidFill>
                    <a:srgbClr val="026654"/>
                  </a:solidFill>
                  <a:latin typeface="Calibri"/>
                  <a:ea typeface="Calibri"/>
                  <a:cs typeface="Calibri"/>
                  <a:sym typeface="Calibri"/>
                </a:rPr>
                <a:t>- Josh McDowell, Author and Speaker</a:t>
              </a:r>
              <a:endParaRPr sz="1799"/>
            </a:p>
          </p:txBody>
        </p:sp>
      </p:grpSp>
      <p:sp>
        <p:nvSpPr>
          <p:cNvPr id="212" name="Google Shape;212;p8"/>
          <p:cNvSpPr/>
          <p:nvPr/>
        </p:nvSpPr>
        <p:spPr>
          <a:xfrm>
            <a:off x="5982146" y="3370161"/>
            <a:ext cx="5930643" cy="3286952"/>
          </a:xfrm>
          <a:prstGeom prst="roundRect">
            <a:avLst>
              <a:gd name="adj" fmla="val 16667"/>
            </a:avLst>
          </a:prstGeom>
          <a:solidFill>
            <a:srgbClr val="026654">
              <a:alpha val="16862"/>
            </a:srgbClr>
          </a:solidFill>
          <a:ln>
            <a:noFill/>
          </a:ln>
        </p:spPr>
        <p:txBody>
          <a:bodyPr spcFirstLastPara="1" wrap="square" lIns="91401" tIns="45688" rIns="91401" bIns="45688" anchor="ctr" anchorCtr="0">
            <a:noAutofit/>
          </a:bodyPr>
          <a:lstStyle/>
          <a:p>
            <a:pPr algn="ctr"/>
            <a:endParaRPr sz="1799">
              <a:solidFill>
                <a:schemeClr val="lt1"/>
              </a:solidFill>
              <a:latin typeface="Calibri"/>
              <a:ea typeface="Calibri"/>
              <a:cs typeface="Calibri"/>
              <a:sym typeface="Calibri"/>
            </a:endParaRPr>
          </a:p>
        </p:txBody>
      </p:sp>
      <p:sp>
        <p:nvSpPr>
          <p:cNvPr id="213" name="Google Shape;213;p8"/>
          <p:cNvSpPr txBox="1"/>
          <p:nvPr/>
        </p:nvSpPr>
        <p:spPr>
          <a:xfrm>
            <a:off x="6126487" y="3455765"/>
            <a:ext cx="5689456" cy="3169273"/>
          </a:xfrm>
          <a:prstGeom prst="rect">
            <a:avLst/>
          </a:prstGeom>
          <a:noFill/>
          <a:ln>
            <a:noFill/>
          </a:ln>
        </p:spPr>
        <p:txBody>
          <a:bodyPr spcFirstLastPara="1" wrap="square" lIns="91401" tIns="45688" rIns="91401" bIns="45688" anchor="t" anchorCtr="0">
            <a:spAutoFit/>
          </a:bodyPr>
          <a:lstStyle/>
          <a:p>
            <a:r>
              <a:rPr lang="en-US" sz="1999">
                <a:solidFill>
                  <a:srgbClr val="026654"/>
                </a:solidFill>
                <a:latin typeface="Calibri"/>
                <a:ea typeface="Calibri"/>
                <a:cs typeface="Calibri"/>
                <a:sym typeface="Calibri"/>
              </a:rPr>
              <a:t>I’ve been addicted to porn for 15 years and I actively tried for many years to break free. It wasn’t until I joined a Freedom Fight course offered through my church that I began experiencing freedom. I’d never before come across a more well -rounded and comprehensive recovery program as Freedom Fight. God has used Freedom Fight to transform my walk with Him. I’ve now had seven months of abstinence from porn and am helping other men find freedom as well. 				⎼ David</a:t>
            </a:r>
            <a:endParaRPr sz="1799"/>
          </a:p>
        </p:txBody>
      </p:sp>
      <p:pic>
        <p:nvPicPr>
          <p:cNvPr id="214" name="Google Shape;214;p8"/>
          <p:cNvPicPr preferRelativeResize="0"/>
          <p:nvPr/>
        </p:nvPicPr>
        <p:blipFill rotWithShape="1">
          <a:blip r:embed="rId3">
            <a:alphaModFix/>
          </a:blip>
          <a:srcRect/>
          <a:stretch/>
        </p:blipFill>
        <p:spPr>
          <a:xfrm>
            <a:off x="433108" y="6226712"/>
            <a:ext cx="1923302" cy="294906"/>
          </a:xfrm>
          <a:prstGeom prst="rect">
            <a:avLst/>
          </a:prstGeom>
          <a:noFill/>
          <a:ln>
            <a:noFill/>
          </a:ln>
        </p:spPr>
      </p:pic>
      <p:sp>
        <p:nvSpPr>
          <p:cNvPr id="215" name="Google Shape;215;p8">
            <a:hlinkClick r:id="rId4"/>
          </p:cNvPr>
          <p:cNvSpPr txBox="1"/>
          <p:nvPr/>
        </p:nvSpPr>
        <p:spPr>
          <a:xfrm>
            <a:off x="3639552" y="6226711"/>
            <a:ext cx="2342594" cy="369236"/>
          </a:xfrm>
          <a:prstGeom prst="rect">
            <a:avLst/>
          </a:prstGeom>
          <a:noFill/>
          <a:ln>
            <a:noFill/>
          </a:ln>
        </p:spPr>
        <p:txBody>
          <a:bodyPr spcFirstLastPara="1" wrap="square" lIns="91401" tIns="45688" rIns="91401" bIns="45688" anchor="t" anchorCtr="0">
            <a:spAutoFit/>
          </a:bodyPr>
          <a:lstStyle/>
          <a:p>
            <a:r>
              <a:rPr lang="en-US" sz="1799" u="sng">
                <a:solidFill>
                  <a:srgbClr val="EB6E4A"/>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more testimonies &gt;&gt;</a:t>
            </a:r>
            <a:endParaRPr sz="1799">
              <a:solidFill>
                <a:srgbClr val="EB6E4A"/>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p:nvPr/>
        </p:nvSpPr>
        <p:spPr>
          <a:xfrm>
            <a:off x="2027648" y="531816"/>
            <a:ext cx="7608128" cy="707821"/>
          </a:xfrm>
          <a:prstGeom prst="rect">
            <a:avLst/>
          </a:prstGeom>
          <a:noFill/>
          <a:ln>
            <a:noFill/>
          </a:ln>
        </p:spPr>
        <p:txBody>
          <a:bodyPr spcFirstLastPara="1" wrap="square" lIns="91401" tIns="45688" rIns="91401" bIns="45688" anchor="t" anchorCtr="0">
            <a:spAutoFit/>
          </a:bodyPr>
          <a:lstStyle/>
          <a:p>
            <a:pPr algn="ctr"/>
            <a:r>
              <a:rPr lang="en-US" sz="4000" b="1" dirty="0">
                <a:solidFill>
                  <a:srgbClr val="026654"/>
                </a:solidFill>
                <a:latin typeface="Arial"/>
                <a:ea typeface="Arial"/>
                <a:cs typeface="Arial"/>
                <a:sym typeface="Arial"/>
              </a:rPr>
              <a:t>Pastor’s Toolkit </a:t>
            </a:r>
            <a:endParaRPr sz="4000" dirty="0"/>
          </a:p>
        </p:txBody>
      </p:sp>
      <p:sp>
        <p:nvSpPr>
          <p:cNvPr id="190" name="Google Shape;190;p7"/>
          <p:cNvSpPr/>
          <p:nvPr/>
        </p:nvSpPr>
        <p:spPr>
          <a:xfrm>
            <a:off x="2027648" y="1183043"/>
            <a:ext cx="7608128" cy="45707"/>
          </a:xfrm>
          <a:prstGeom prst="parallelogram">
            <a:avLst>
              <a:gd name="adj" fmla="val 148001"/>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01" tIns="45688" rIns="91401" bIns="45688" anchor="ctr" anchorCtr="0">
            <a:noAutofit/>
          </a:bodyPr>
          <a:lstStyle/>
          <a:p>
            <a:pPr algn="ctr"/>
            <a:endParaRPr sz="1799">
              <a:solidFill>
                <a:schemeClr val="lt1"/>
              </a:solidFill>
              <a:latin typeface="Calibri"/>
              <a:ea typeface="Calibri"/>
              <a:cs typeface="Calibri"/>
              <a:sym typeface="Calibri"/>
            </a:endParaRPr>
          </a:p>
        </p:txBody>
      </p:sp>
      <p:grpSp>
        <p:nvGrpSpPr>
          <p:cNvPr id="191" name="Google Shape;191;p7"/>
          <p:cNvGrpSpPr/>
          <p:nvPr/>
        </p:nvGrpSpPr>
        <p:grpSpPr>
          <a:xfrm>
            <a:off x="648759" y="5210367"/>
            <a:ext cx="10365906" cy="830781"/>
            <a:chOff x="1174465" y="5579585"/>
            <a:chExt cx="9843070" cy="830997"/>
          </a:xfrm>
        </p:grpSpPr>
        <p:sp>
          <p:nvSpPr>
            <p:cNvPr id="192" name="Google Shape;192;p7"/>
            <p:cNvSpPr/>
            <p:nvPr/>
          </p:nvSpPr>
          <p:spPr>
            <a:xfrm>
              <a:off x="1174465" y="5579585"/>
              <a:ext cx="9843070" cy="830997"/>
            </a:xfrm>
            <a:prstGeom prst="roundRect">
              <a:avLst>
                <a:gd name="adj" fmla="val 16667"/>
              </a:avLst>
            </a:prstGeom>
            <a:solidFill>
              <a:srgbClr val="026654">
                <a:alpha val="16862"/>
              </a:srgbClr>
            </a:solidFill>
            <a:ln>
              <a:noFill/>
            </a:ln>
          </p:spPr>
          <p:txBody>
            <a:bodyPr spcFirstLastPara="1" wrap="square" lIns="91401" tIns="45688" rIns="91401" bIns="45688" anchor="ctr" anchorCtr="0">
              <a:noAutofit/>
            </a:bodyPr>
            <a:lstStyle/>
            <a:p>
              <a:pPr algn="ctr"/>
              <a:endParaRPr sz="3599" b="1">
                <a:solidFill>
                  <a:schemeClr val="lt1"/>
                </a:solidFill>
                <a:latin typeface="Arial"/>
                <a:ea typeface="Arial"/>
                <a:cs typeface="Arial"/>
                <a:sym typeface="Arial"/>
              </a:endParaRPr>
            </a:p>
          </p:txBody>
        </p:sp>
        <p:sp>
          <p:nvSpPr>
            <p:cNvPr id="193" name="Google Shape;193;p7"/>
            <p:cNvSpPr txBox="1"/>
            <p:nvPr/>
          </p:nvSpPr>
          <p:spPr>
            <a:xfrm>
              <a:off x="1364337" y="5702525"/>
              <a:ext cx="9463326" cy="646434"/>
            </a:xfrm>
            <a:prstGeom prst="rect">
              <a:avLst/>
            </a:prstGeom>
            <a:noFill/>
            <a:ln>
              <a:noFill/>
            </a:ln>
          </p:spPr>
          <p:txBody>
            <a:bodyPr spcFirstLastPara="1" wrap="square" lIns="91401" tIns="45688" rIns="91401" bIns="45688" anchor="t" anchorCtr="0">
              <a:spAutoFit/>
            </a:bodyPr>
            <a:lstStyle/>
            <a:p>
              <a:pPr algn="ctr"/>
              <a:r>
                <a:rPr lang="en-US" sz="3600" b="1" dirty="0">
                  <a:solidFill>
                    <a:srgbClr val="026654"/>
                  </a:solidFill>
                  <a:latin typeface="Arial"/>
                  <a:ea typeface="Arial"/>
                  <a:cs typeface="Arial"/>
                  <a:sym typeface="Arial"/>
                </a:rPr>
                <a:t>An Opportunity for Deep Discipleship</a:t>
              </a:r>
              <a:endParaRPr sz="3600" b="1" dirty="0">
                <a:solidFill>
                  <a:srgbClr val="026654"/>
                </a:solidFill>
                <a:latin typeface="Arial"/>
                <a:ea typeface="Arial"/>
                <a:cs typeface="Arial"/>
                <a:sym typeface="Arial"/>
              </a:endParaRPr>
            </a:p>
          </p:txBody>
        </p:sp>
      </p:grpSp>
      <p:sp>
        <p:nvSpPr>
          <p:cNvPr id="194" name="Google Shape;194;p7"/>
          <p:cNvSpPr txBox="1"/>
          <p:nvPr/>
        </p:nvSpPr>
        <p:spPr>
          <a:xfrm>
            <a:off x="1174158" y="2302209"/>
            <a:ext cx="9840507" cy="2554481"/>
          </a:xfrm>
          <a:prstGeom prst="rect">
            <a:avLst/>
          </a:prstGeom>
          <a:noFill/>
          <a:ln>
            <a:noFill/>
          </a:ln>
        </p:spPr>
        <p:txBody>
          <a:bodyPr spcFirstLastPara="1" wrap="square" lIns="91401" tIns="45688" rIns="91401" bIns="45688" anchor="t" anchorCtr="0">
            <a:spAutoFit/>
          </a:bodyPr>
          <a:lstStyle/>
          <a:p>
            <a:pPr marL="342900" indent="-342900">
              <a:buFont typeface="Arial" panose="020B0604020202020204" pitchFamily="34" charset="0"/>
              <a:buChar char="•"/>
            </a:pPr>
            <a:r>
              <a:rPr lang="en-US" sz="4000" b="1" dirty="0">
                <a:solidFill>
                  <a:srgbClr val="026654"/>
                </a:solidFill>
                <a:latin typeface="Arial"/>
                <a:cs typeface="Arial"/>
                <a:sym typeface="Arial"/>
              </a:rPr>
              <a:t>The Freedom Fight Program</a:t>
            </a:r>
            <a:endParaRPr lang="en-US" sz="4000" dirty="0"/>
          </a:p>
          <a:p>
            <a:pPr marL="342900" indent="-342900">
              <a:buFont typeface="Arial" panose="020B0604020202020204" pitchFamily="34" charset="0"/>
              <a:buChar char="•"/>
            </a:pPr>
            <a:r>
              <a:rPr lang="en-US" sz="4000" b="1" dirty="0">
                <a:solidFill>
                  <a:srgbClr val="026654"/>
                </a:solidFill>
                <a:latin typeface="Arial"/>
                <a:ea typeface="Arial"/>
                <a:cs typeface="Arial"/>
                <a:sym typeface="Arial"/>
              </a:rPr>
              <a:t>Leader’s Guide</a:t>
            </a:r>
          </a:p>
          <a:p>
            <a:pPr marL="342900" indent="-342900">
              <a:buFont typeface="Arial" panose="020B0604020202020204" pitchFamily="34" charset="0"/>
              <a:buChar char="•"/>
            </a:pPr>
            <a:r>
              <a:rPr lang="en-US" sz="4000" b="1" dirty="0">
                <a:solidFill>
                  <a:srgbClr val="026654"/>
                </a:solidFill>
                <a:latin typeface="Arial"/>
                <a:ea typeface="Arial"/>
                <a:cs typeface="Arial"/>
                <a:sym typeface="Arial"/>
              </a:rPr>
              <a:t>The FF Book</a:t>
            </a:r>
          </a:p>
          <a:p>
            <a:pPr marL="342900" indent="-342900">
              <a:buFont typeface="Arial" panose="020B0604020202020204" pitchFamily="34" charset="0"/>
              <a:buChar char="•"/>
            </a:pPr>
            <a:r>
              <a:rPr lang="en-US" sz="4000" b="1" dirty="0">
                <a:solidFill>
                  <a:srgbClr val="026654"/>
                </a:solidFill>
                <a:latin typeface="Arial"/>
                <a:ea typeface="Arial"/>
                <a:cs typeface="Arial"/>
                <a:sym typeface="Arial"/>
              </a:rPr>
              <a:t>The 30 Day Challenge</a:t>
            </a:r>
          </a:p>
        </p:txBody>
      </p:sp>
      <p:pic>
        <p:nvPicPr>
          <p:cNvPr id="196" name="Google Shape;196;p7"/>
          <p:cNvPicPr preferRelativeResize="0"/>
          <p:nvPr/>
        </p:nvPicPr>
        <p:blipFill rotWithShape="1">
          <a:blip r:embed="rId3">
            <a:alphaModFix/>
          </a:blip>
          <a:srcRect/>
          <a:stretch/>
        </p:blipFill>
        <p:spPr>
          <a:xfrm>
            <a:off x="433108" y="6226712"/>
            <a:ext cx="1923302" cy="294906"/>
          </a:xfrm>
          <a:prstGeom prst="rect">
            <a:avLst/>
          </a:prstGeom>
          <a:noFill/>
          <a:ln>
            <a:noFill/>
          </a:ln>
        </p:spPr>
      </p:pic>
      <p:sp>
        <p:nvSpPr>
          <p:cNvPr id="2" name="TextBox 1">
            <a:extLst>
              <a:ext uri="{FF2B5EF4-FFF2-40B4-BE49-F238E27FC236}">
                <a16:creationId xmlns:a16="http://schemas.microsoft.com/office/drawing/2014/main" id="{7DDB2C0F-BBCD-3F4A-8757-EC0178A1141E}"/>
              </a:ext>
            </a:extLst>
          </p:cNvPr>
          <p:cNvSpPr txBox="1"/>
          <p:nvPr/>
        </p:nvSpPr>
        <p:spPr>
          <a:xfrm>
            <a:off x="3302813" y="1351658"/>
            <a:ext cx="5057795" cy="1323439"/>
          </a:xfrm>
          <a:prstGeom prst="rect">
            <a:avLst/>
          </a:prstGeom>
          <a:noFill/>
        </p:spPr>
        <p:txBody>
          <a:bodyPr wrap="none" rtlCol="0">
            <a:spAutoFit/>
          </a:bodyPr>
          <a:lstStyle/>
          <a:p>
            <a:r>
              <a:rPr lang="en-US" sz="4000" b="1" dirty="0" err="1">
                <a:solidFill>
                  <a:srgbClr val="026654"/>
                </a:solidFill>
                <a:latin typeface="Arial"/>
                <a:ea typeface="Arial"/>
                <a:cs typeface="Arial"/>
                <a:sym typeface="Arial"/>
              </a:rPr>
              <a:t>thefreedomfight.org</a:t>
            </a:r>
            <a:endParaRPr lang="en-US" sz="4000" b="1" dirty="0">
              <a:solidFill>
                <a:srgbClr val="026654"/>
              </a:solidFill>
              <a:latin typeface="Arial"/>
              <a:ea typeface="Arial"/>
              <a:cs typeface="Arial"/>
              <a:sym typeface="Arial"/>
            </a:endParaRPr>
          </a:p>
          <a:p>
            <a:endParaRPr lang="en-US" sz="4000" dirty="0"/>
          </a:p>
        </p:txBody>
      </p:sp>
    </p:spTree>
    <p:extLst>
      <p:ext uri="{BB962C8B-B14F-4D97-AF65-F5344CB8AC3E}">
        <p14:creationId xmlns:p14="http://schemas.microsoft.com/office/powerpoint/2010/main" val="1027844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sitting, person, person&#10;&#10;Description automatically generated">
            <a:extLst>
              <a:ext uri="{FF2B5EF4-FFF2-40B4-BE49-F238E27FC236}">
                <a16:creationId xmlns:a16="http://schemas.microsoft.com/office/drawing/2014/main" id="{7857C11C-3F90-BD42-8F2A-5895ED4071F2}"/>
              </a:ext>
            </a:extLst>
          </p:cNvPr>
          <p:cNvPicPr>
            <a:picLocks noChangeAspect="1"/>
          </p:cNvPicPr>
          <p:nvPr/>
        </p:nvPicPr>
        <p:blipFill>
          <a:blip r:embed="rId3"/>
          <a:stretch>
            <a:fillRect/>
          </a:stretch>
        </p:blipFill>
        <p:spPr>
          <a:xfrm>
            <a:off x="-1" y="0"/>
            <a:ext cx="12363719" cy="6858000"/>
          </a:xfrm>
          <a:prstGeom prst="rect">
            <a:avLst/>
          </a:prstGeom>
        </p:spPr>
      </p:pic>
      <p:pic>
        <p:nvPicPr>
          <p:cNvPr id="4" name="Object 3"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 y="1324997"/>
            <a:ext cx="12836770" cy="4357688"/>
          </a:xfrm>
          <a:prstGeom prst="rect">
            <a:avLst/>
          </a:prstGeom>
        </p:spPr>
      </p:pic>
      <p:sp>
        <p:nvSpPr>
          <p:cNvPr id="9" name="Object4">
            <a:extLst>
              <a:ext uri="{FF2B5EF4-FFF2-40B4-BE49-F238E27FC236}">
                <a16:creationId xmlns:a16="http://schemas.microsoft.com/office/drawing/2014/main" id="{AE8C5311-6239-D84E-BA18-665CBF81ABA3}"/>
              </a:ext>
            </a:extLst>
          </p:cNvPr>
          <p:cNvSpPr/>
          <p:nvPr/>
        </p:nvSpPr>
        <p:spPr>
          <a:xfrm>
            <a:off x="2430699" y="1769155"/>
            <a:ext cx="7327426" cy="3338740"/>
          </a:xfrm>
          <a:prstGeom prst="rect">
            <a:avLst/>
          </a:prstGeom>
          <a:noFill/>
          <a:ln/>
        </p:spPr>
        <p:txBody>
          <a:bodyPr wrap="square" lIns="0" tIns="0" rIns="0" bIns="0" rtlCol="0" anchor="ctr">
            <a:noAutofit/>
          </a:bodyPr>
          <a:lstStyle/>
          <a:p>
            <a:pPr>
              <a:lnSpc>
                <a:spcPts val="5100"/>
              </a:lnSpc>
            </a:pPr>
            <a:r>
              <a:rPr lang="en-US" sz="4000" b="1" dirty="0">
                <a:solidFill>
                  <a:schemeClr val="bg1"/>
                </a:solidFill>
                <a:latin typeface="BentonSans Medium" panose="02000603030000020004" pitchFamily="2" charset="0"/>
              </a:rPr>
              <a:t>“Let us also lay aside every weight, and sin which so easily entangles, and let us run with endurance the race that is set before us.”</a:t>
            </a:r>
          </a:p>
          <a:p>
            <a:pPr algn="r">
              <a:lnSpc>
                <a:spcPts val="5100"/>
              </a:lnSpc>
            </a:pPr>
            <a:r>
              <a:rPr lang="en-US" sz="4000" b="1" dirty="0">
                <a:solidFill>
                  <a:schemeClr val="bg1"/>
                </a:solidFill>
                <a:latin typeface="BentonSans Regular" panose="02000503040000020004" pitchFamily="2" charset="0"/>
              </a:rPr>
              <a:t>				     Hebrews 12:1</a:t>
            </a:r>
            <a:endParaRPr lang="en-US" sz="4000" b="1" dirty="0">
              <a:solidFill>
                <a:schemeClr val="bg1"/>
              </a:solidFill>
              <a:latin typeface="BentonSans Regular" panose="02000503040000020004" pitchFamily="2" charset="0"/>
              <a:ea typeface="Bw Darius Black" pitchFamily="34" charset="-122"/>
              <a:cs typeface="Bw Darius Black" pitchFamily="34" charset="-120"/>
            </a:endParaRPr>
          </a:p>
        </p:txBody>
      </p:sp>
      <p:pic>
        <p:nvPicPr>
          <p:cNvPr id="5" name="White Arrows.png" descr="White Arrows.png">
            <a:extLst>
              <a:ext uri="{FF2B5EF4-FFF2-40B4-BE49-F238E27FC236}">
                <a16:creationId xmlns:a16="http://schemas.microsoft.com/office/drawing/2014/main" id="{D8CE5445-DE6E-554C-A8CE-158E28D72D8C}"/>
              </a:ext>
            </a:extLst>
          </p:cNvPr>
          <p:cNvPicPr>
            <a:picLocks noChangeAspect="1"/>
          </p:cNvPicPr>
          <p:nvPr/>
        </p:nvPicPr>
        <p:blipFill>
          <a:blip r:embed="rId6"/>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351844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2"/>
          <p:cNvSpPr/>
          <p:nvPr/>
        </p:nvSpPr>
        <p:spPr>
          <a:xfrm>
            <a:off x="803064" y="1268336"/>
            <a:ext cx="8392492" cy="647531"/>
          </a:xfrm>
          <a:prstGeom prst="rect">
            <a:avLst/>
          </a:prstGeom>
          <a:noFill/>
          <a:ln/>
        </p:spPr>
        <p:txBody>
          <a:bodyPr wrap="square" lIns="0" tIns="0" rIns="0" bIns="0" rtlCol="0" anchor="t">
            <a:normAutofit/>
          </a:bodyPr>
          <a:lstStyle/>
          <a:p>
            <a:pPr>
              <a:lnSpc>
                <a:spcPts val="5098"/>
              </a:lnSpc>
            </a:pPr>
            <a:r>
              <a:rPr lang="en-US" sz="3599" b="1" dirty="0">
                <a:solidFill>
                  <a:srgbClr val="00664F"/>
                </a:solidFill>
                <a:latin typeface="Bw Darius Black" pitchFamily="34" charset="0"/>
                <a:ea typeface="Bw Darius Black" pitchFamily="34" charset="-122"/>
                <a:cs typeface="Bw Darius Black" pitchFamily="34" charset="-120"/>
              </a:rPr>
              <a:t>Practicing Christian College Men</a:t>
            </a:r>
            <a:endParaRPr lang="en-US" sz="3599" b="1" dirty="0"/>
          </a:p>
        </p:txBody>
      </p:sp>
      <p:sp>
        <p:nvSpPr>
          <p:cNvPr id="4" name="Object3"/>
          <p:cNvSpPr/>
          <p:nvPr/>
        </p:nvSpPr>
        <p:spPr>
          <a:xfrm>
            <a:off x="803064" y="2255197"/>
            <a:ext cx="5291348" cy="3334467"/>
          </a:xfrm>
          <a:prstGeom prst="rect">
            <a:avLst/>
          </a:prstGeom>
          <a:noFill/>
          <a:ln/>
        </p:spPr>
        <p:txBody>
          <a:bodyPr wrap="square" lIns="0" tIns="0" rIns="0" bIns="0" rtlCol="0" anchor="t">
            <a:noAutofit/>
          </a:bodyPr>
          <a:lstStyle/>
          <a:p>
            <a:pPr>
              <a:lnSpc>
                <a:spcPts val="3099"/>
              </a:lnSpc>
            </a:pPr>
            <a:r>
              <a:rPr lang="en-US" sz="3199" dirty="0">
                <a:solidFill>
                  <a:srgbClr val="13322B"/>
                </a:solidFill>
                <a:latin typeface="Mulish" pitchFamily="34" charset="0"/>
                <a:ea typeface="Mulish" pitchFamily="34" charset="-122"/>
                <a:cs typeface="Mulish" pitchFamily="34" charset="-120"/>
              </a:rPr>
              <a:t>• 89% watch porn at least occasionally</a:t>
            </a:r>
            <a:endParaRPr lang="en-US" sz="3199" dirty="0"/>
          </a:p>
          <a:p>
            <a:pPr algn="l"/>
            <a:endParaRPr lang="en-US" sz="3199" dirty="0"/>
          </a:p>
          <a:p>
            <a:pPr>
              <a:lnSpc>
                <a:spcPts val="3099"/>
              </a:lnSpc>
            </a:pPr>
            <a:r>
              <a:rPr lang="en-US" sz="3199" dirty="0">
                <a:solidFill>
                  <a:srgbClr val="13322B"/>
                </a:solidFill>
                <a:latin typeface="Mulish" pitchFamily="34" charset="0"/>
                <a:ea typeface="Mulish" pitchFamily="34" charset="-122"/>
                <a:cs typeface="Mulish" pitchFamily="34" charset="-120"/>
              </a:rPr>
              <a:t>• 61% watch porn at least weekly.</a:t>
            </a:r>
            <a:endParaRPr lang="en-US" sz="3199" dirty="0"/>
          </a:p>
          <a:p>
            <a:pPr algn="l"/>
            <a:endParaRPr lang="en-US" sz="3199" dirty="0"/>
          </a:p>
          <a:p>
            <a:pPr>
              <a:lnSpc>
                <a:spcPts val="3099"/>
              </a:lnSpc>
            </a:pPr>
            <a:r>
              <a:rPr lang="en-US" sz="3199" dirty="0">
                <a:solidFill>
                  <a:srgbClr val="13322B"/>
                </a:solidFill>
                <a:latin typeface="Mulish" pitchFamily="34" charset="0"/>
                <a:ea typeface="Mulish" pitchFamily="34" charset="-122"/>
                <a:cs typeface="Mulish" pitchFamily="34" charset="-120"/>
              </a:rPr>
              <a:t>• 24% watch porn daily or multiple times a day.</a:t>
            </a:r>
            <a:endParaRPr lang="en-US" sz="3199" dirty="0"/>
          </a:p>
        </p:txBody>
      </p:sp>
      <p:pic>
        <p:nvPicPr>
          <p:cNvPr id="6" name="Picture 5" descr="A person sitting in a chair talking on the phone&#10;&#10;Description automatically generated">
            <a:extLst>
              <a:ext uri="{FF2B5EF4-FFF2-40B4-BE49-F238E27FC236}">
                <a16:creationId xmlns:a16="http://schemas.microsoft.com/office/drawing/2014/main" id="{6F782B73-7006-2E4E-B72A-3BF0EFF4B02B}"/>
              </a:ext>
            </a:extLst>
          </p:cNvPr>
          <p:cNvPicPr>
            <a:picLocks noChangeAspect="1"/>
          </p:cNvPicPr>
          <p:nvPr/>
        </p:nvPicPr>
        <p:blipFill>
          <a:blip r:embed="rId3"/>
          <a:stretch>
            <a:fillRect/>
          </a:stretch>
        </p:blipFill>
        <p:spPr>
          <a:xfrm>
            <a:off x="5579328" y="2596420"/>
            <a:ext cx="4489867" cy="2993244"/>
          </a:xfrm>
          <a:prstGeom prst="rect">
            <a:avLst/>
          </a:prstGeom>
        </p:spPr>
      </p:pic>
      <p:pic>
        <p:nvPicPr>
          <p:cNvPr id="5" name="Picture 4">
            <a:extLst>
              <a:ext uri="{FF2B5EF4-FFF2-40B4-BE49-F238E27FC236}">
                <a16:creationId xmlns:a16="http://schemas.microsoft.com/office/drawing/2014/main" id="{9DD47317-14E5-9142-894D-6ED188843A0E}"/>
              </a:ext>
            </a:extLst>
          </p:cNvPr>
          <p:cNvPicPr>
            <a:picLocks noChangeAspect="1"/>
          </p:cNvPicPr>
          <p:nvPr/>
        </p:nvPicPr>
        <p:blipFill>
          <a:blip r:embed="rId4"/>
          <a:stretch>
            <a:fillRect/>
          </a:stretch>
        </p:blipFill>
        <p:spPr>
          <a:xfrm>
            <a:off x="927341" y="6229067"/>
            <a:ext cx="2521397" cy="628040"/>
          </a:xfrm>
          <a:prstGeom prst="rect">
            <a:avLst/>
          </a:prstGeom>
        </p:spPr>
      </p:pic>
    </p:spTree>
    <p:extLst>
      <p:ext uri="{BB962C8B-B14F-4D97-AF65-F5344CB8AC3E}">
        <p14:creationId xmlns:p14="http://schemas.microsoft.com/office/powerpoint/2010/main" val="308682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2"/>
          <p:cNvSpPr/>
          <p:nvPr/>
        </p:nvSpPr>
        <p:spPr>
          <a:xfrm>
            <a:off x="943891" y="1137091"/>
            <a:ext cx="10116080" cy="1629142"/>
          </a:xfrm>
          <a:prstGeom prst="rect">
            <a:avLst/>
          </a:prstGeom>
          <a:noFill/>
          <a:ln/>
        </p:spPr>
        <p:txBody>
          <a:bodyPr wrap="square" lIns="0" tIns="0" rIns="0" bIns="0" rtlCol="0" anchor="t">
            <a:normAutofit/>
          </a:bodyPr>
          <a:lstStyle/>
          <a:p>
            <a:pPr>
              <a:lnSpc>
                <a:spcPts val="5098"/>
              </a:lnSpc>
            </a:pPr>
            <a:r>
              <a:rPr lang="en-US" sz="3599" b="1" dirty="0">
                <a:solidFill>
                  <a:srgbClr val="00664F"/>
                </a:solidFill>
                <a:latin typeface="Bw Darius Black" pitchFamily="34" charset="0"/>
                <a:ea typeface="Bw Darius Black" pitchFamily="34" charset="-122"/>
                <a:cs typeface="Bw Darius Black" pitchFamily="34" charset="-120"/>
              </a:rPr>
              <a:t>Practicing Christian </a:t>
            </a:r>
          </a:p>
          <a:p>
            <a:pPr>
              <a:lnSpc>
                <a:spcPts val="5098"/>
              </a:lnSpc>
            </a:pPr>
            <a:r>
              <a:rPr lang="en-US" sz="3599" b="1" dirty="0">
                <a:solidFill>
                  <a:srgbClr val="00664F"/>
                </a:solidFill>
                <a:latin typeface="Bw Darius Black" pitchFamily="34" charset="0"/>
                <a:ea typeface="Bw Darius Black" pitchFamily="34" charset="-122"/>
                <a:cs typeface="Bw Darius Black" pitchFamily="34" charset="-120"/>
              </a:rPr>
              <a:t>College Women</a:t>
            </a:r>
            <a:endParaRPr lang="en-US" sz="3599" b="1" dirty="0"/>
          </a:p>
        </p:txBody>
      </p:sp>
      <p:sp>
        <p:nvSpPr>
          <p:cNvPr id="4" name="Object3"/>
          <p:cNvSpPr/>
          <p:nvPr/>
        </p:nvSpPr>
        <p:spPr>
          <a:xfrm>
            <a:off x="943890" y="3055719"/>
            <a:ext cx="5334198" cy="2665191"/>
          </a:xfrm>
          <a:prstGeom prst="rect">
            <a:avLst/>
          </a:prstGeom>
          <a:noFill/>
          <a:ln/>
        </p:spPr>
        <p:txBody>
          <a:bodyPr wrap="square" lIns="0" tIns="0" rIns="0" bIns="0" rtlCol="0" anchor="t">
            <a:noAutofit/>
          </a:bodyPr>
          <a:lstStyle/>
          <a:p>
            <a:pPr>
              <a:lnSpc>
                <a:spcPts val="3099"/>
              </a:lnSpc>
            </a:pPr>
            <a:endParaRPr lang="en-US" sz="3199" dirty="0">
              <a:solidFill>
                <a:srgbClr val="13322B"/>
              </a:solidFill>
              <a:latin typeface="Mulish" pitchFamily="34" charset="0"/>
              <a:ea typeface="Mulish" pitchFamily="34" charset="-122"/>
              <a:cs typeface="Mulish" pitchFamily="34" charset="-120"/>
            </a:endParaRPr>
          </a:p>
          <a:p>
            <a:pPr marL="457063" indent="-457063">
              <a:lnSpc>
                <a:spcPts val="3099"/>
              </a:lnSpc>
              <a:buFont typeface="Arial" panose="020B0604020202020204" pitchFamily="34" charset="0"/>
              <a:buChar char="•"/>
            </a:pPr>
            <a:r>
              <a:rPr lang="en-US" sz="3199" dirty="0">
                <a:solidFill>
                  <a:srgbClr val="13322B"/>
                </a:solidFill>
                <a:latin typeface="Mulish" pitchFamily="34" charset="0"/>
                <a:ea typeface="Mulish" pitchFamily="34" charset="-122"/>
                <a:cs typeface="Mulish" pitchFamily="34" charset="-120"/>
              </a:rPr>
              <a:t>51% watch porn at least occasionally</a:t>
            </a:r>
          </a:p>
          <a:p>
            <a:pPr>
              <a:lnSpc>
                <a:spcPts val="3099"/>
              </a:lnSpc>
            </a:pPr>
            <a:endParaRPr lang="en-US" sz="3199" dirty="0">
              <a:solidFill>
                <a:srgbClr val="13322B"/>
              </a:solidFill>
              <a:latin typeface="Mulish" pitchFamily="34" charset="0"/>
              <a:ea typeface="Mulish" pitchFamily="34" charset="-122"/>
              <a:cs typeface="Mulish" pitchFamily="34" charset="-120"/>
            </a:endParaRPr>
          </a:p>
          <a:p>
            <a:pPr marL="457063" indent="-457063">
              <a:lnSpc>
                <a:spcPts val="3099"/>
              </a:lnSpc>
              <a:buFont typeface="Arial" panose="020B0604020202020204" pitchFamily="34" charset="0"/>
              <a:buChar char="•"/>
            </a:pPr>
            <a:r>
              <a:rPr lang="en-US" sz="3199" dirty="0">
                <a:solidFill>
                  <a:srgbClr val="13322B"/>
                </a:solidFill>
                <a:latin typeface="Mulish" pitchFamily="34" charset="0"/>
                <a:ea typeface="Mulish" pitchFamily="34" charset="-122"/>
                <a:cs typeface="Mulish" pitchFamily="34" charset="-120"/>
              </a:rPr>
              <a:t>24% watch porn at least monthly</a:t>
            </a:r>
          </a:p>
          <a:p>
            <a:pPr marL="457063" indent="-457063">
              <a:lnSpc>
                <a:spcPts val="3099"/>
              </a:lnSpc>
              <a:buFont typeface="Arial" panose="020B0604020202020204" pitchFamily="34" charset="0"/>
              <a:buChar char="•"/>
            </a:pPr>
            <a:endParaRPr lang="en-US" sz="3199" dirty="0">
              <a:solidFill>
                <a:srgbClr val="13322B"/>
              </a:solidFill>
              <a:latin typeface="Mulish" pitchFamily="34" charset="0"/>
              <a:ea typeface="Mulish" pitchFamily="34" charset="-122"/>
              <a:cs typeface="Mulish" pitchFamily="34" charset="-120"/>
            </a:endParaRPr>
          </a:p>
          <a:p>
            <a:pPr>
              <a:lnSpc>
                <a:spcPts val="3099"/>
              </a:lnSpc>
            </a:pPr>
            <a:endParaRPr lang="en-US" sz="3199" dirty="0">
              <a:solidFill>
                <a:srgbClr val="13322B"/>
              </a:solidFill>
              <a:latin typeface="Mulish" pitchFamily="34" charset="0"/>
              <a:ea typeface="Mulish" pitchFamily="34" charset="-122"/>
            </a:endParaRPr>
          </a:p>
          <a:p>
            <a:pPr marL="457063" indent="-457063">
              <a:lnSpc>
                <a:spcPts val="3099"/>
              </a:lnSpc>
              <a:buFont typeface="Arial" panose="020B0604020202020204" pitchFamily="34" charset="0"/>
              <a:buChar char="•"/>
            </a:pPr>
            <a:endParaRPr lang="en-US" sz="3199" dirty="0"/>
          </a:p>
          <a:p>
            <a:pPr algn="l"/>
            <a:endParaRPr lang="en-US" sz="3199" dirty="0"/>
          </a:p>
        </p:txBody>
      </p:sp>
      <p:pic>
        <p:nvPicPr>
          <p:cNvPr id="7" name="Picture 6" descr="A picture containing person, building, person, child&#10;&#10;Description automatically generated">
            <a:extLst>
              <a:ext uri="{FF2B5EF4-FFF2-40B4-BE49-F238E27FC236}">
                <a16:creationId xmlns:a16="http://schemas.microsoft.com/office/drawing/2014/main" id="{E1C5DC42-3DDA-FE46-B302-34A108FB2B65}"/>
              </a:ext>
            </a:extLst>
          </p:cNvPr>
          <p:cNvPicPr>
            <a:picLocks noChangeAspect="1"/>
          </p:cNvPicPr>
          <p:nvPr/>
        </p:nvPicPr>
        <p:blipFill>
          <a:blip r:embed="rId3"/>
          <a:stretch>
            <a:fillRect/>
          </a:stretch>
        </p:blipFill>
        <p:spPr>
          <a:xfrm>
            <a:off x="6278088" y="3055719"/>
            <a:ext cx="4505738" cy="2956891"/>
          </a:xfrm>
          <a:prstGeom prst="rect">
            <a:avLst/>
          </a:prstGeom>
        </p:spPr>
      </p:pic>
      <p:pic>
        <p:nvPicPr>
          <p:cNvPr id="5" name="Picture 4">
            <a:extLst>
              <a:ext uri="{FF2B5EF4-FFF2-40B4-BE49-F238E27FC236}">
                <a16:creationId xmlns:a16="http://schemas.microsoft.com/office/drawing/2014/main" id="{17628E06-951E-9248-B949-6F7CA4DF3EEB}"/>
              </a:ext>
            </a:extLst>
          </p:cNvPr>
          <p:cNvPicPr>
            <a:picLocks noChangeAspect="1"/>
          </p:cNvPicPr>
          <p:nvPr/>
        </p:nvPicPr>
        <p:blipFill>
          <a:blip r:embed="rId4"/>
          <a:stretch>
            <a:fillRect/>
          </a:stretch>
        </p:blipFill>
        <p:spPr>
          <a:xfrm>
            <a:off x="943890" y="6236327"/>
            <a:ext cx="2492253" cy="620780"/>
          </a:xfrm>
          <a:prstGeom prst="rect">
            <a:avLst/>
          </a:prstGeom>
        </p:spPr>
      </p:pic>
    </p:spTree>
    <p:extLst>
      <p:ext uri="{BB962C8B-B14F-4D97-AF65-F5344CB8AC3E}">
        <p14:creationId xmlns:p14="http://schemas.microsoft.com/office/powerpoint/2010/main" val="194265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674E"/>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7250" y="2438400"/>
            <a:ext cx="10496550" cy="2000250"/>
          </a:xfrm>
          <a:prstGeom prst="rect">
            <a:avLst/>
          </a:prstGeom>
        </p:spPr>
      </p:pic>
      <p:pic>
        <p:nvPicPr>
          <p:cNvPr id="5" name="White Arrows.png" descr="White Arrows.png">
            <a:extLst>
              <a:ext uri="{FF2B5EF4-FFF2-40B4-BE49-F238E27FC236}">
                <a16:creationId xmlns:a16="http://schemas.microsoft.com/office/drawing/2014/main" id="{AF1C1143-998C-6F44-933D-D3FC5A417E8E}"/>
              </a:ext>
            </a:extLst>
          </p:cNvPr>
          <p:cNvPicPr>
            <a:picLocks noChangeAspect="1"/>
          </p:cNvPicPr>
          <p:nvPr/>
        </p:nvPicPr>
        <p:blipFill>
          <a:blip r:embed="rId5"/>
          <a:stretch>
            <a:fillRect/>
          </a:stretch>
        </p:blipFill>
        <p:spPr>
          <a:xfrm>
            <a:off x="11517594" y="6328524"/>
            <a:ext cx="551622" cy="336991"/>
          </a:xfrm>
          <a:prstGeom prst="rect">
            <a:avLst/>
          </a:prstGeom>
          <a:ln w="12700">
            <a:miter lim="400000"/>
          </a:ln>
        </p:spPr>
      </p:pic>
      <p:sp>
        <p:nvSpPr>
          <p:cNvPr id="7" name="Object3">
            <a:extLst>
              <a:ext uri="{FF2B5EF4-FFF2-40B4-BE49-F238E27FC236}">
                <a16:creationId xmlns:a16="http://schemas.microsoft.com/office/drawing/2014/main" id="{C792ABB2-AFA6-BC4C-9F6D-954CA43C57C2}"/>
              </a:ext>
            </a:extLst>
          </p:cNvPr>
          <p:cNvSpPr/>
          <p:nvPr/>
        </p:nvSpPr>
        <p:spPr>
          <a:xfrm>
            <a:off x="1223474" y="2693745"/>
            <a:ext cx="9741876" cy="2000250"/>
          </a:xfrm>
          <a:prstGeom prst="rect">
            <a:avLst/>
          </a:prstGeom>
          <a:noFill/>
          <a:ln/>
        </p:spPr>
        <p:txBody>
          <a:bodyPr wrap="square" lIns="0" tIns="0" rIns="0" bIns="0" rtlCol="0" anchor="ctr">
            <a:normAutofit/>
          </a:bodyPr>
          <a:lstStyle/>
          <a:p>
            <a:pPr algn="ctr">
              <a:lnSpc>
                <a:spcPts val="5100"/>
              </a:lnSpc>
            </a:pPr>
            <a:r>
              <a:rPr lang="en-US" sz="8000" b="1" dirty="0">
                <a:solidFill>
                  <a:schemeClr val="bg1"/>
                </a:solidFill>
                <a:latin typeface="SF Sports Night" pitchFamily="2" charset="0"/>
                <a:ea typeface="Bw Darius Black" pitchFamily="34" charset="-122"/>
                <a:cs typeface="Bw Darius Black" pitchFamily="34" charset="-120"/>
              </a:rPr>
              <a:t>It’s DESTRUCTIVE</a:t>
            </a:r>
          </a:p>
        </p:txBody>
      </p:sp>
    </p:spTree>
    <p:extLst>
      <p:ext uri="{BB962C8B-B14F-4D97-AF65-F5344CB8AC3E}">
        <p14:creationId xmlns:p14="http://schemas.microsoft.com/office/powerpoint/2010/main" val="213165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sitting, person, person&#10;&#10;Description automatically generated">
            <a:extLst>
              <a:ext uri="{FF2B5EF4-FFF2-40B4-BE49-F238E27FC236}">
                <a16:creationId xmlns:a16="http://schemas.microsoft.com/office/drawing/2014/main" id="{7857C11C-3F90-BD42-8F2A-5895ED4071F2}"/>
              </a:ext>
            </a:extLst>
          </p:cNvPr>
          <p:cNvPicPr>
            <a:picLocks noChangeAspect="1"/>
          </p:cNvPicPr>
          <p:nvPr/>
        </p:nvPicPr>
        <p:blipFill>
          <a:blip r:embed="rId3"/>
          <a:stretch>
            <a:fillRect/>
          </a:stretch>
        </p:blipFill>
        <p:spPr>
          <a:xfrm>
            <a:off x="-1" y="0"/>
            <a:ext cx="12363719" cy="6858000"/>
          </a:xfrm>
          <a:prstGeom prst="rect">
            <a:avLst/>
          </a:prstGeom>
        </p:spPr>
      </p:pic>
      <p:pic>
        <p:nvPicPr>
          <p:cNvPr id="4" name="Object 3"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 y="1259681"/>
            <a:ext cx="12836770" cy="4357688"/>
          </a:xfrm>
          <a:prstGeom prst="rect">
            <a:avLst/>
          </a:prstGeom>
        </p:spPr>
      </p:pic>
      <p:sp>
        <p:nvSpPr>
          <p:cNvPr id="9" name="Object4">
            <a:extLst>
              <a:ext uri="{FF2B5EF4-FFF2-40B4-BE49-F238E27FC236}">
                <a16:creationId xmlns:a16="http://schemas.microsoft.com/office/drawing/2014/main" id="{AE8C5311-6239-D84E-BA18-665CBF81ABA3}"/>
              </a:ext>
            </a:extLst>
          </p:cNvPr>
          <p:cNvSpPr/>
          <p:nvPr/>
        </p:nvSpPr>
        <p:spPr>
          <a:xfrm>
            <a:off x="2430699" y="1769155"/>
            <a:ext cx="7327426" cy="3338740"/>
          </a:xfrm>
          <a:prstGeom prst="rect">
            <a:avLst/>
          </a:prstGeom>
          <a:noFill/>
          <a:ln/>
        </p:spPr>
        <p:txBody>
          <a:bodyPr wrap="square" lIns="0" tIns="0" rIns="0" bIns="0" rtlCol="0" anchor="ctr">
            <a:noAutofit/>
          </a:bodyPr>
          <a:lstStyle/>
          <a:p>
            <a:pPr>
              <a:lnSpc>
                <a:spcPts val="5100"/>
              </a:lnSpc>
            </a:pPr>
            <a:r>
              <a:rPr lang="en-US" sz="4800" b="1" dirty="0">
                <a:solidFill>
                  <a:schemeClr val="bg1"/>
                </a:solidFill>
                <a:latin typeface="BentonSans Medium" panose="02000603030000020004" pitchFamily="2" charset="0"/>
              </a:rPr>
              <a:t>“Abstain from fleshly lusts which wage war against the soul.”</a:t>
            </a:r>
          </a:p>
          <a:p>
            <a:pPr algn="r">
              <a:lnSpc>
                <a:spcPts val="5100"/>
              </a:lnSpc>
            </a:pPr>
            <a:r>
              <a:rPr lang="en-US" sz="4800" b="1" dirty="0">
                <a:solidFill>
                  <a:schemeClr val="bg1"/>
                </a:solidFill>
                <a:latin typeface="BentonSans Regular" panose="02000503040000020004" pitchFamily="2" charset="0"/>
              </a:rPr>
              <a:t>1 Peter 2:11</a:t>
            </a:r>
            <a:endParaRPr lang="en-US" sz="4800" b="1" dirty="0">
              <a:solidFill>
                <a:schemeClr val="bg1"/>
              </a:solidFill>
              <a:latin typeface="BentonSans Regular" panose="02000503040000020004" pitchFamily="2" charset="0"/>
              <a:ea typeface="Bw Darius Black" pitchFamily="34" charset="-122"/>
              <a:cs typeface="Bw Darius Black" pitchFamily="34" charset="-120"/>
            </a:endParaRPr>
          </a:p>
        </p:txBody>
      </p:sp>
      <p:pic>
        <p:nvPicPr>
          <p:cNvPr id="5" name="White Arrows.png" descr="White Arrows.png">
            <a:extLst>
              <a:ext uri="{FF2B5EF4-FFF2-40B4-BE49-F238E27FC236}">
                <a16:creationId xmlns:a16="http://schemas.microsoft.com/office/drawing/2014/main" id="{D8CE5445-DE6E-554C-A8CE-158E28D72D8C}"/>
              </a:ext>
            </a:extLst>
          </p:cNvPr>
          <p:cNvPicPr>
            <a:picLocks noChangeAspect="1"/>
          </p:cNvPicPr>
          <p:nvPr/>
        </p:nvPicPr>
        <p:blipFill>
          <a:blip r:embed="rId6"/>
          <a:stretch>
            <a:fillRect/>
          </a:stretch>
        </p:blipFill>
        <p:spPr>
          <a:xfrm>
            <a:off x="11517594" y="6328524"/>
            <a:ext cx="551622" cy="336991"/>
          </a:xfrm>
          <a:prstGeom prst="rect">
            <a:avLst/>
          </a:prstGeom>
          <a:ln w="12700">
            <a:miter lim="400000"/>
          </a:ln>
        </p:spPr>
      </p:pic>
    </p:spTree>
    <p:extLst>
      <p:ext uri="{BB962C8B-B14F-4D97-AF65-F5344CB8AC3E}">
        <p14:creationId xmlns:p14="http://schemas.microsoft.com/office/powerpoint/2010/main" val="320734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descr="preencoded.png">
            <a:extLst>
              <a:ext uri="{FF2B5EF4-FFF2-40B4-BE49-F238E27FC236}">
                <a16:creationId xmlns:a16="http://schemas.microsoft.com/office/drawing/2014/main" id="{C08A4A99-383A-6E47-BC8C-CA06B388BB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261893"/>
            <a:ext cx="12188826" cy="1142364"/>
          </a:xfrm>
          <a:prstGeom prst="rect">
            <a:avLst/>
          </a:prstGeom>
        </p:spPr>
      </p:pic>
      <p:sp>
        <p:nvSpPr>
          <p:cNvPr id="3" name="Object2"/>
          <p:cNvSpPr/>
          <p:nvPr/>
        </p:nvSpPr>
        <p:spPr>
          <a:xfrm>
            <a:off x="709079" y="168304"/>
            <a:ext cx="10770661" cy="1394858"/>
          </a:xfrm>
          <a:prstGeom prst="rect">
            <a:avLst/>
          </a:prstGeom>
          <a:noFill/>
          <a:ln/>
        </p:spPr>
        <p:txBody>
          <a:bodyPr wrap="square" lIns="0" tIns="0" rIns="0" bIns="0" rtlCol="0" anchor="ctr">
            <a:normAutofit/>
          </a:bodyPr>
          <a:lstStyle/>
          <a:p>
            <a:pPr algn="ctr">
              <a:lnSpc>
                <a:spcPts val="5100"/>
              </a:lnSpc>
            </a:pPr>
            <a:r>
              <a:rPr lang="en-US" sz="4800" b="1" dirty="0">
                <a:solidFill>
                  <a:schemeClr val="bg1"/>
                </a:solidFill>
                <a:latin typeface="SF Sports Night" pitchFamily="2" charset="0"/>
                <a:ea typeface="Bw Darius Black" pitchFamily="34" charset="-122"/>
                <a:cs typeface="Bw Darius Black" pitchFamily="34" charset="-120"/>
              </a:rPr>
              <a:t>Porn is Waging War Against…</a:t>
            </a:r>
            <a:endParaRPr lang="en-US" sz="4800" b="1" dirty="0">
              <a:solidFill>
                <a:schemeClr val="bg1"/>
              </a:solidFill>
              <a:latin typeface="SF Sports Night" pitchFamily="2" charset="0"/>
            </a:endParaRPr>
          </a:p>
        </p:txBody>
      </p:sp>
      <p:sp>
        <p:nvSpPr>
          <p:cNvPr id="4" name="Object3"/>
          <p:cNvSpPr/>
          <p:nvPr/>
        </p:nvSpPr>
        <p:spPr>
          <a:xfrm>
            <a:off x="1075507" y="2452687"/>
            <a:ext cx="10037809" cy="733425"/>
          </a:xfrm>
          <a:prstGeom prst="rect">
            <a:avLst/>
          </a:prstGeom>
          <a:noFill/>
          <a:ln/>
        </p:spPr>
        <p:txBody>
          <a:bodyPr wrap="square" lIns="0" tIns="0" rIns="0" bIns="0" rtlCol="0" anchor="t">
            <a:normAutofit/>
          </a:bodyPr>
          <a:lstStyle/>
          <a:p>
            <a:pPr algn="l">
              <a:lnSpc>
                <a:spcPts val="3100"/>
              </a:lnSpc>
            </a:pPr>
            <a:r>
              <a:rPr lang="en-US" sz="4800" b="1" dirty="0">
                <a:solidFill>
                  <a:srgbClr val="13322B"/>
                </a:solidFill>
                <a:latin typeface="BentonSans Medium" panose="02000603030000020004" pitchFamily="2" charset="0"/>
                <a:ea typeface="Mulish" pitchFamily="34" charset="-122"/>
                <a:cs typeface="Mulish" pitchFamily="34" charset="-120"/>
              </a:rPr>
              <a:t>SPIRITUAL GROWTH</a:t>
            </a:r>
            <a:endParaRPr lang="en-US" sz="4800" b="1" dirty="0">
              <a:latin typeface="BentonSans Medium" panose="02000603030000020004" pitchFamily="2" charset="0"/>
            </a:endParaRPr>
          </a:p>
        </p:txBody>
      </p:sp>
    </p:spTree>
    <p:extLst>
      <p:ext uri="{BB962C8B-B14F-4D97-AF65-F5344CB8AC3E}">
        <p14:creationId xmlns:p14="http://schemas.microsoft.com/office/powerpoint/2010/main" val="174098250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00664F"/>
      </a:accent1>
      <a:accent2>
        <a:srgbClr val="40C1AC"/>
      </a:accent2>
      <a:accent3>
        <a:srgbClr val="13322B"/>
      </a:accent3>
      <a:accent4>
        <a:srgbClr val="E56954"/>
      </a:accent4>
      <a:accent5>
        <a:srgbClr val="D7D2CB"/>
      </a:accent5>
      <a:accent6>
        <a:srgbClr val="77A600"/>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6207</TotalTime>
  <Words>1391</Words>
  <Application>Microsoft Macintosh PowerPoint</Application>
  <PresentationFormat>Custom</PresentationFormat>
  <Paragraphs>189</Paragraphs>
  <Slides>46</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Arial</vt:lpstr>
      <vt:lpstr>BentonSans Medium</vt:lpstr>
      <vt:lpstr>BentonSans Regular</vt:lpstr>
      <vt:lpstr>Bw Darius Black</vt:lpstr>
      <vt:lpstr>Calibri</vt:lpstr>
      <vt:lpstr>Calibri Light</vt:lpstr>
      <vt:lpstr>Helvetica Neue Medium</vt:lpstr>
      <vt:lpstr>Muli</vt:lpstr>
      <vt:lpstr>Mulish</vt:lpstr>
      <vt:lpstr>Segoe UI</vt:lpstr>
      <vt:lpstr>Segoe UI Light</vt:lpstr>
      <vt:lpstr>SF Sports Night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Andrew Buck</cp:lastModifiedBy>
  <cp:revision>338</cp:revision>
  <dcterms:created xsi:type="dcterms:W3CDTF">2020-09-22T18:05:04Z</dcterms:created>
  <dcterms:modified xsi:type="dcterms:W3CDTF">2021-12-16T19:10:46Z</dcterms:modified>
</cp:coreProperties>
</file>